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3" r:id="rId5"/>
    <p:sldMasterId id="2147483701" r:id="rId6"/>
    <p:sldMasterId id="2147483725" r:id="rId7"/>
    <p:sldMasterId id="2147483745" r:id="rId8"/>
  </p:sldMasterIdLst>
  <p:notesMasterIdLst>
    <p:notesMasterId r:id="rId46"/>
  </p:notesMasterIdLst>
  <p:handoutMasterIdLst>
    <p:handoutMasterId r:id="rId47"/>
  </p:handoutMasterIdLst>
  <p:sldIdLst>
    <p:sldId id="256" r:id="rId9"/>
    <p:sldId id="257" r:id="rId10"/>
    <p:sldId id="258" r:id="rId11"/>
    <p:sldId id="2232" r:id="rId12"/>
    <p:sldId id="1880" r:id="rId13"/>
    <p:sldId id="3177" r:id="rId14"/>
    <p:sldId id="3184" r:id="rId15"/>
    <p:sldId id="3187" r:id="rId16"/>
    <p:sldId id="2233" r:id="rId17"/>
    <p:sldId id="3180" r:id="rId18"/>
    <p:sldId id="4230" r:id="rId19"/>
    <p:sldId id="4232" r:id="rId20"/>
    <p:sldId id="4234" r:id="rId21"/>
    <p:sldId id="4210" r:id="rId22"/>
    <p:sldId id="4212" r:id="rId23"/>
    <p:sldId id="4213" r:id="rId24"/>
    <p:sldId id="4214" r:id="rId25"/>
    <p:sldId id="4223" r:id="rId26"/>
    <p:sldId id="4221" r:id="rId27"/>
    <p:sldId id="4222" r:id="rId28"/>
    <p:sldId id="331" r:id="rId29"/>
    <p:sldId id="4224" r:id="rId30"/>
    <p:sldId id="4228" r:id="rId31"/>
    <p:sldId id="4225" r:id="rId32"/>
    <p:sldId id="333" r:id="rId33"/>
    <p:sldId id="4227" r:id="rId34"/>
    <p:sldId id="4229" r:id="rId35"/>
    <p:sldId id="4226" r:id="rId36"/>
    <p:sldId id="332" r:id="rId37"/>
    <p:sldId id="2227" r:id="rId38"/>
    <p:sldId id="4231" r:id="rId39"/>
    <p:sldId id="3189" r:id="rId40"/>
    <p:sldId id="3188" r:id="rId41"/>
    <p:sldId id="314" r:id="rId42"/>
    <p:sldId id="312" r:id="rId43"/>
    <p:sldId id="260" r:id="rId44"/>
    <p:sldId id="330"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2" autoAdjust="0"/>
    <p:restoredTop sz="84328" autoAdjust="0"/>
  </p:normalViewPr>
  <p:slideViewPr>
    <p:cSldViewPr snapToObjects="1">
      <p:cViewPr varScale="1">
        <p:scale>
          <a:sx n="140" d="100"/>
          <a:sy n="140" d="100"/>
        </p:scale>
        <p:origin x="780" y="11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azure/azure-monitor/overvie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torage/files/storage-snapshots-file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Tree>
    <p:extLst>
      <p:ext uri="{BB962C8B-B14F-4D97-AF65-F5344CB8AC3E}">
        <p14:creationId xmlns:p14="http://schemas.microsoft.com/office/powerpoint/2010/main" val="223676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deploying Azure File Sync, you should evaluate whether it is compatible with your system using the Azure File Sync evaluation tool. This tool is an Azure PowerShell cmdlet that checks for potential issues with your file system and dataset, such as unsupported characters or an unsupported OS version. Note that its checks cover most but not all of the features mentioned below; we recommend you read through the rest of this section carefully to ensure your deployment goes smoothly.</a:t>
            </a:r>
          </a:p>
          <a:p>
            <a:br>
              <a:rPr lang="en-US" dirty="0"/>
            </a:br>
            <a:endParaRPr lang="nb-NO" dirty="0"/>
          </a:p>
        </p:txBody>
      </p:sp>
    </p:spTree>
    <p:extLst>
      <p:ext uri="{BB962C8B-B14F-4D97-AF65-F5344CB8AC3E}">
        <p14:creationId xmlns:p14="http://schemas.microsoft.com/office/powerpoint/2010/main" val="3051148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Works on 2012 R2 and later – including 2019</a:t>
            </a:r>
          </a:p>
        </p:txBody>
      </p:sp>
    </p:spTree>
    <p:extLst>
      <p:ext uri="{BB962C8B-B14F-4D97-AF65-F5344CB8AC3E}">
        <p14:creationId xmlns:p14="http://schemas.microsoft.com/office/powerpoint/2010/main" val="2157501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1387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2/7/2019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
        <p:nvSpPr>
          <p:cNvPr id="3" name="Notes Placeholder 2">
            <a:extLst>
              <a:ext uri="{FF2B5EF4-FFF2-40B4-BE49-F238E27FC236}">
                <a16:creationId xmlns:a16="http://schemas.microsoft.com/office/drawing/2014/main" id="{8A79579E-FDA0-4ADF-A66B-B41D6AD25E81}"/>
              </a:ext>
            </a:extLst>
          </p:cNvPr>
          <p:cNvSpPr>
            <a:spLocks noGrp="1"/>
          </p:cNvSpPr>
          <p:nvPr>
            <p:ph type="body" idx="1"/>
          </p:nvPr>
        </p:nvSpPr>
        <p:spPr/>
        <p:txBody>
          <a:bodyPr/>
          <a:lstStyle/>
          <a:p>
            <a:r>
              <a:rPr lang="nb-NO" dirty="0"/>
              <a:t>End user experience is similar to «files on demand» in OneDrive</a:t>
            </a:r>
          </a:p>
        </p:txBody>
      </p:sp>
    </p:spTree>
    <p:extLst>
      <p:ext uri="{BB962C8B-B14F-4D97-AF65-F5344CB8AC3E}">
        <p14:creationId xmlns:p14="http://schemas.microsoft.com/office/powerpoint/2010/main" val="3321310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2/7/2019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2036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2/7/2019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
        <p:nvSpPr>
          <p:cNvPr id="3" name="Notes Placeholder 2">
            <a:extLst>
              <a:ext uri="{FF2B5EF4-FFF2-40B4-BE49-F238E27FC236}">
                <a16:creationId xmlns:a16="http://schemas.microsoft.com/office/drawing/2014/main" id="{9B8E404D-AA9F-41A0-8642-5AEA66A36C66}"/>
              </a:ext>
            </a:extLst>
          </p:cNvPr>
          <p:cNvSpPr>
            <a:spLocks noGrp="1"/>
          </p:cNvSpPr>
          <p:nvPr>
            <p:ph type="body" idx="1"/>
          </p:nvPr>
        </p:nvSpPr>
        <p:spPr/>
        <p:txBody>
          <a:bodyPr/>
          <a:lstStyle/>
          <a:p>
            <a:r>
              <a:rPr lang="en-US" sz="1200" b="0" i="0" kern="1200" dirty="0">
                <a:solidFill>
                  <a:schemeClr val="tx1"/>
                </a:solidFill>
                <a:effectLst/>
                <a:latin typeface="+mn-lt"/>
                <a:ea typeface="+mn-ea"/>
                <a:cs typeface="+mn-cs"/>
              </a:rPr>
              <a:t>Because antivirus works by scanning files for known malicious code, an antivirus product might cause the recall of tiered files. </a:t>
            </a:r>
          </a:p>
          <a:p>
            <a:r>
              <a:rPr lang="en-US" sz="1200" b="0" i="0" kern="1200" dirty="0">
                <a:solidFill>
                  <a:schemeClr val="tx1"/>
                </a:solidFill>
                <a:effectLst/>
                <a:latin typeface="+mn-lt"/>
                <a:ea typeface="+mn-ea"/>
                <a:cs typeface="+mn-cs"/>
              </a:rPr>
              <a:t>In versions 4.0 and above of the Azure File Sync agent, tiered files have the secure Windows attribute FILE_ATTRIBUTE_RECALL_ON_DATA_ACCESS set. We recommend consulting with your software vendor to learn how to configure their solution to skip reading files with this attribute set (many do it automatically).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Microsoft's in-house antivirus solutions, Windows Defender and System Center Endpoint Protection (SCEP), both automatically skip reading files that have this attribute set. We have tested them and identified one minor issue: when you add a server to an existing sync group, files smaller than 800 bytes are recalled (downloaded) on the new server. These files will remain on the new server and will not be tiered since they do not meet the tiering size requirement (&gt;64kb).</a:t>
            </a:r>
          </a:p>
          <a:p>
            <a:endParaRPr lang="nb-NO" dirty="0"/>
          </a:p>
          <a:p>
            <a:r>
              <a:rPr lang="nb-NO"/>
              <a:t>Source: https://docs.microsoft.com/en-us/azure/storage/files/storage-sync-files-planning</a:t>
            </a:r>
            <a:endParaRPr lang="nb-NO" dirty="0"/>
          </a:p>
        </p:txBody>
      </p:sp>
    </p:spTree>
    <p:extLst>
      <p:ext uri="{BB962C8B-B14F-4D97-AF65-F5344CB8AC3E}">
        <p14:creationId xmlns:p14="http://schemas.microsoft.com/office/powerpoint/2010/main" val="3443892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6935889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8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2/7/2019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91487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2/7/2019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10406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Azure portal, you can view registered server health, server endpoint health (sync health), and metrics.</a:t>
            </a:r>
          </a:p>
          <a:p>
            <a:br>
              <a:rPr lang="en-US" dirty="0"/>
            </a:br>
            <a:r>
              <a:rPr lang="en-US" sz="1200" b="0" i="0" kern="1200" dirty="0">
                <a:solidFill>
                  <a:schemeClr val="tx1"/>
                </a:solidFill>
                <a:effectLst/>
                <a:latin typeface="+mn-lt"/>
                <a:ea typeface="+mn-ea"/>
                <a:cs typeface="+mn-cs"/>
              </a:rPr>
              <a:t>Use </a:t>
            </a:r>
            <a:r>
              <a:rPr lang="en-US" sz="1200" b="0" i="0" u="sng" kern="1200" dirty="0">
                <a:solidFill>
                  <a:schemeClr val="tx1"/>
                </a:solidFill>
                <a:effectLst/>
                <a:latin typeface="+mn-lt"/>
                <a:ea typeface="+mn-ea"/>
                <a:cs typeface="+mn-cs"/>
                <a:hlinkClick r:id="rId3"/>
              </a:rPr>
              <a:t>Azure Monitor</a:t>
            </a:r>
            <a:r>
              <a:rPr lang="en-US" sz="1200" b="0" i="0" kern="1200" dirty="0">
                <a:solidFill>
                  <a:schemeClr val="tx1"/>
                </a:solidFill>
                <a:effectLst/>
                <a:latin typeface="+mn-lt"/>
                <a:ea typeface="+mn-ea"/>
                <a:cs typeface="+mn-cs"/>
              </a:rPr>
              <a:t> to monitor sync, cloud tiering, and server connectivity. Metrics for Azure File Sync are enabled by default and are sent to Azure Monitor every 15 minutes.</a:t>
            </a:r>
          </a:p>
          <a:p>
            <a:r>
              <a:rPr lang="en-US" sz="1200" b="0" i="0" kern="1200" dirty="0">
                <a:solidFill>
                  <a:schemeClr val="tx1"/>
                </a:solidFill>
                <a:effectLst/>
                <a:latin typeface="+mn-lt"/>
                <a:ea typeface="+mn-ea"/>
                <a:cs typeface="+mn-cs"/>
              </a:rPr>
              <a:t>Use the Azure File Sync performance counters on the server to monitor sync activity.</a:t>
            </a:r>
          </a:p>
          <a:p>
            <a:br>
              <a:rPr lang="en-US" dirty="0"/>
            </a:br>
            <a:endParaRPr lang="nb-NO" dirty="0"/>
          </a:p>
        </p:txBody>
      </p:sp>
    </p:spTree>
    <p:extLst>
      <p:ext uri="{BB962C8B-B14F-4D97-AF65-F5344CB8AC3E}">
        <p14:creationId xmlns:p14="http://schemas.microsoft.com/office/powerpoint/2010/main" val="1615631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771777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Added about 1 week ago</a:t>
            </a:r>
            <a:endParaRPr lang="nb-NO" dirty="0"/>
          </a:p>
        </p:txBody>
      </p:sp>
    </p:spTree>
    <p:extLst>
      <p:ext uri="{BB962C8B-B14F-4D97-AF65-F5344CB8AC3E}">
        <p14:creationId xmlns:p14="http://schemas.microsoft.com/office/powerpoint/2010/main" val="1815817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489075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Grafana and </a:t>
            </a:r>
            <a:r>
              <a:rPr lang="en-US" sz="1200" kern="1200" dirty="0" err="1">
                <a:solidFill>
                  <a:schemeClr val="tx1"/>
                </a:solidFill>
                <a:effectLst/>
                <a:latin typeface="+mn-lt"/>
                <a:ea typeface="+mn-ea"/>
                <a:cs typeface="+mn-cs"/>
              </a:rPr>
              <a:t>InfluxDB</a:t>
            </a:r>
            <a:endParaRPr lang="nb-NO" dirty="0"/>
          </a:p>
        </p:txBody>
      </p:sp>
    </p:spTree>
    <p:extLst>
      <p:ext uri="{BB962C8B-B14F-4D97-AF65-F5344CB8AC3E}">
        <p14:creationId xmlns:p14="http://schemas.microsoft.com/office/powerpoint/2010/main" val="3297674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a:p>
            <a:r>
              <a:rPr lang="en-US" sz="1200" b="0" i="0" kern="1200" dirty="0">
                <a:solidFill>
                  <a:schemeClr val="tx1"/>
                </a:solidFill>
                <a:effectLst/>
                <a:latin typeface="+mn-lt"/>
                <a:ea typeface="+mn-ea"/>
                <a:cs typeface="+mn-cs"/>
              </a:rPr>
              <a:t>A Recovery Services vault is an online storage entity in Azure used to hold data such as backup copies, recovery points, and backup policies.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back up at scale by selecting multiple file shares in a storage account and apply a common policy over them.</a:t>
            </a:r>
          </a:p>
          <a:p>
            <a:endParaRPr lang="nb-NO" dirty="0"/>
          </a:p>
          <a:p>
            <a:r>
              <a:rPr lang="en-US" sz="1200" b="0" i="0" kern="1200" dirty="0">
                <a:solidFill>
                  <a:schemeClr val="tx1"/>
                </a:solidFill>
                <a:effectLst/>
                <a:latin typeface="+mn-lt"/>
                <a:ea typeface="+mn-ea"/>
                <a:cs typeface="+mn-cs"/>
              </a:rPr>
              <a:t>Since Azure Backup utilizes </a:t>
            </a:r>
            <a:r>
              <a:rPr lang="en-US" sz="1200" b="0" i="0" u="none" strike="noStrike" kern="1200" dirty="0">
                <a:solidFill>
                  <a:schemeClr val="tx1"/>
                </a:solidFill>
                <a:effectLst/>
                <a:latin typeface="+mn-lt"/>
                <a:ea typeface="+mn-ea"/>
                <a:cs typeface="+mn-cs"/>
                <a:hlinkClick r:id="rId3"/>
              </a:rPr>
              <a:t>file share snapshots</a:t>
            </a:r>
            <a:r>
              <a:rPr lang="en-US" sz="1200" b="0" i="0" kern="1200" dirty="0">
                <a:solidFill>
                  <a:schemeClr val="tx1"/>
                </a:solidFill>
                <a:effectLst/>
                <a:latin typeface="+mn-lt"/>
                <a:ea typeface="+mn-ea"/>
                <a:cs typeface="+mn-cs"/>
              </a:rPr>
              <a:t>, you can restore just the files you need instantly even from large file shares.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Azure Backup lets you browse the restore points of your file shares directly in the Azure portal so that you can pick and restore only the necessary files and folders.</a:t>
            </a:r>
            <a:endParaRPr lang="nb-NO" dirty="0"/>
          </a:p>
          <a:p>
            <a:endParaRPr lang="nb-NO" dirty="0"/>
          </a:p>
          <a:p>
            <a:r>
              <a:rPr lang="en-US" sz="1200" b="0" i="0" kern="1200" dirty="0">
                <a:solidFill>
                  <a:schemeClr val="tx1"/>
                </a:solidFill>
                <a:effectLst/>
                <a:latin typeface="+mn-lt"/>
                <a:ea typeface="+mn-ea"/>
                <a:cs typeface="+mn-cs"/>
              </a:rPr>
              <a:t>Tentative timeline is H1 CY19</a:t>
            </a:r>
            <a:endParaRPr lang="nb-NO" dirty="0"/>
          </a:p>
        </p:txBody>
      </p:sp>
    </p:spTree>
    <p:extLst>
      <p:ext uri="{BB962C8B-B14F-4D97-AF65-F5344CB8AC3E}">
        <p14:creationId xmlns:p14="http://schemas.microsoft.com/office/powerpoint/2010/main" val="1831399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3886911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File Sync itself has a cost, you're just paying for the space you're using in your storage account. Data transfer in to Azure is free, so the files syncing to Azure would be free. Files getting pulled back down to on-prem would fall under their Outbound Data Transfer pricing.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total size of a file server cluster a customer are considering to leverage Azure File Sync for is about 11 TB - the total cost would be roughly 9 000 NOK (1080 USD) per month.</a:t>
            </a:r>
          </a:p>
          <a:p>
            <a:pPr marL="0" marR="0" lvl="0" indent="0" algn="l" defTabSz="4572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a:p>
            <a:pPr marL="171450" indent="-171450">
              <a:buFont typeface="Arial" panose="020B0604020202020204" pitchFamily="34" charset="0"/>
              <a:buChar char="•"/>
            </a:pPr>
            <a:r>
              <a:rPr lang="nb-NO" dirty="0"/>
              <a:t>Will save a lot of space on existing SAN by leveraging cloud tiering</a:t>
            </a:r>
          </a:p>
          <a:p>
            <a:pPr marL="171450" indent="-171450">
              <a:buFont typeface="Arial" panose="020B0604020202020204" pitchFamily="34" charset="0"/>
              <a:buChar char="•"/>
            </a:pPr>
            <a:r>
              <a:rPr lang="nb-NO" dirty="0"/>
              <a:t>Backup costs moved from on-prem hardware to cloud service – the file server cluster had a large foot print on the backup system</a:t>
            </a:r>
          </a:p>
          <a:p>
            <a:pPr marL="171450" indent="-171450">
              <a:buFont typeface="Arial" panose="020B0604020202020204" pitchFamily="34" charset="0"/>
              <a:buChar char="•"/>
            </a:pPr>
            <a:r>
              <a:rPr lang="nb-NO" dirty="0"/>
              <a:t>Azure File Sync replaces DFS-Replication</a:t>
            </a:r>
          </a:p>
          <a:p>
            <a:pPr marL="171450" indent="-171450">
              <a:buFont typeface="Arial" panose="020B0604020202020204" pitchFamily="34" charset="0"/>
              <a:buChar char="•"/>
            </a:pPr>
            <a:r>
              <a:rPr lang="nb-NO" dirty="0"/>
              <a:t>Disaster recovery and restore times drastically reduced</a:t>
            </a:r>
          </a:p>
        </p:txBody>
      </p:sp>
    </p:spTree>
    <p:extLst>
      <p:ext uri="{BB962C8B-B14F-4D97-AF65-F5344CB8AC3E}">
        <p14:creationId xmlns:p14="http://schemas.microsoft.com/office/powerpoint/2010/main" val="1820591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Disclaimer: The presenter does not have any hands-on experience with Amazon FSx – this is just basic comparisons based on information available in the product documentation.</a:t>
            </a:r>
          </a:p>
          <a:p>
            <a:endParaRPr lang="nb-NO" dirty="0"/>
          </a:p>
          <a:p>
            <a:r>
              <a:rPr lang="nb-NO" dirty="0"/>
              <a:t>Microsoft is a large contributor to the SMB protocol.</a:t>
            </a:r>
          </a:p>
          <a:p>
            <a:r>
              <a:rPr lang="nb-NO" dirty="0"/>
              <a:t>Use HDD/cheaper storage for cool data.</a:t>
            </a:r>
          </a:p>
          <a:p>
            <a:r>
              <a:rPr lang="en-US" sz="1200" kern="1200" dirty="0">
                <a:solidFill>
                  <a:schemeClr val="tx1"/>
                </a:solidFill>
                <a:effectLst/>
                <a:latin typeface="+mn-lt"/>
                <a:ea typeface="+mn-ea"/>
                <a:cs typeface="+mn-cs"/>
              </a:rPr>
              <a:t>Not verified, but </a:t>
            </a:r>
            <a:r>
              <a:rPr lang="en-US" sz="1200" kern="1200" dirty="0" err="1">
                <a:solidFill>
                  <a:schemeClr val="tx1"/>
                </a:solidFill>
                <a:effectLst/>
                <a:latin typeface="+mn-lt"/>
                <a:ea typeface="+mn-ea"/>
                <a:cs typeface="+mn-cs"/>
              </a:rPr>
              <a:t>FSx</a:t>
            </a:r>
            <a:r>
              <a:rPr lang="en-US" sz="1200" kern="1200" dirty="0">
                <a:solidFill>
                  <a:schemeClr val="tx1"/>
                </a:solidFill>
                <a:effectLst/>
                <a:latin typeface="+mn-lt"/>
                <a:ea typeface="+mn-ea"/>
                <a:cs typeface="+mn-cs"/>
              </a:rPr>
              <a:t> seems to be supported for mounting shares only inside Windows and Linux EC2 instances – not on-premises (based on the documentation available Jan 2019)</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Differentiator:</a:t>
            </a:r>
          </a:p>
          <a:p>
            <a:r>
              <a:rPr lang="en-US" sz="1200" kern="1200" dirty="0">
                <a:solidFill>
                  <a:schemeClr val="tx1"/>
                </a:solidFill>
                <a:effectLst/>
                <a:latin typeface="+mn-lt"/>
                <a:ea typeface="+mn-ea"/>
                <a:cs typeface="+mn-cs"/>
              </a:rPr>
              <a:t>Due to it`s local cache Azure File Sync might seems more appropriate for scenarios where large files such as CAD drawings is used by end users.</a:t>
            </a:r>
            <a:endParaRPr lang="nb-NO" dirty="0"/>
          </a:p>
        </p:txBody>
      </p:sp>
    </p:spTree>
    <p:extLst>
      <p:ext uri="{BB962C8B-B14F-4D97-AF65-F5344CB8AC3E}">
        <p14:creationId xmlns:p14="http://schemas.microsoft.com/office/powerpoint/2010/main" val="3228399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2/7/2019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
        <p:nvSpPr>
          <p:cNvPr id="3" name="Notes Placeholder 2">
            <a:extLst>
              <a:ext uri="{FF2B5EF4-FFF2-40B4-BE49-F238E27FC236}">
                <a16:creationId xmlns:a16="http://schemas.microsoft.com/office/drawing/2014/main" id="{755DCE50-DE51-4E30-B0A7-225C28F6C4F0}"/>
              </a:ext>
            </a:extLst>
          </p:cNvPr>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719566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nb-NO" sz="1200" dirty="0"/>
              <a:t>Grab a coffee and your lab will be deployed when you get back</a:t>
            </a:r>
          </a:p>
          <a:p>
            <a:r>
              <a:rPr lang="nb-NO" dirty="0"/>
              <a:t>If you don`t have access to a Windows 10 machine with sufficient resources, one option is to provision a Windows 10 VM in Azure. It can be configured to use Auto-shutdown in order to minimize costs.</a:t>
            </a:r>
          </a:p>
        </p:txBody>
      </p:sp>
    </p:spTree>
    <p:extLst>
      <p:ext uri="{BB962C8B-B14F-4D97-AF65-F5344CB8AC3E}">
        <p14:creationId xmlns:p14="http://schemas.microsoft.com/office/powerpoint/2010/main" val="3319011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F98BF-B56D-44E1-90C6-5592288D3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C071B379-7114-45B9-9AAA-8DB39A71847D}"/>
              </a:ext>
            </a:extLst>
          </p:cNvPr>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182127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A4F93142-70F0-46BF-B7E3-89D525CE922C}" type="slidenum">
              <a:rPr lang="en-US" smtClean="0"/>
              <a:t>4</a:t>
            </a:fld>
            <a:endParaRPr lang="en-US"/>
          </a:p>
        </p:txBody>
      </p:sp>
      <p:sp>
        <p:nvSpPr>
          <p:cNvPr id="3" name="Notes Placeholder 2">
            <a:extLst>
              <a:ext uri="{FF2B5EF4-FFF2-40B4-BE49-F238E27FC236}">
                <a16:creationId xmlns:a16="http://schemas.microsoft.com/office/drawing/2014/main" id="{5BFF68F4-907A-4438-98BF-B89360DD7E28}"/>
              </a:ext>
            </a:extLst>
          </p:cNvPr>
          <p:cNvSpPr>
            <a:spLocks noGrp="1"/>
          </p:cNvSpPr>
          <p:nvPr>
            <p:ph type="body" idx="1"/>
          </p:nvPr>
        </p:nvSpPr>
        <p:spPr/>
        <p:txBody>
          <a:bodyPr/>
          <a:lstStyle/>
          <a:p>
            <a:r>
              <a:rPr lang="nb-NO" dirty="0"/>
              <a:t>What is the goal?</a:t>
            </a:r>
          </a:p>
          <a:p>
            <a:endParaRPr lang="nb-NO" dirty="0"/>
          </a:p>
          <a:p>
            <a:r>
              <a:rPr lang="en-US" sz="1200" kern="1200" dirty="0">
                <a:solidFill>
                  <a:schemeClr val="tx1"/>
                </a:solidFill>
                <a:effectLst/>
                <a:latin typeface="+mn-lt"/>
                <a:ea typeface="+mn-ea"/>
                <a:cs typeface="+mn-cs"/>
              </a:rPr>
              <a:t>Even though it might seem so, the message to customers isn’t that the replacement for on-premises file servers is OneDrive and SharePoint Online.</a:t>
            </a:r>
          </a:p>
          <a:p>
            <a:r>
              <a:rPr lang="en-US" sz="1200" kern="1200" dirty="0" err="1">
                <a:solidFill>
                  <a:schemeClr val="tx1"/>
                </a:solidFill>
                <a:effectLst/>
                <a:latin typeface="+mn-lt"/>
                <a:ea typeface="+mn-ea"/>
                <a:cs typeface="+mn-cs"/>
              </a:rPr>
              <a:t>Sharepoint</a:t>
            </a:r>
            <a:r>
              <a:rPr lang="en-US" sz="1200" kern="1200" dirty="0">
                <a:solidFill>
                  <a:schemeClr val="tx1"/>
                </a:solidFill>
                <a:effectLst/>
                <a:latin typeface="+mn-lt"/>
                <a:ea typeface="+mn-ea"/>
                <a:cs typeface="+mn-cs"/>
              </a:rPr>
              <a:t> is very useful for Office document team share collaboration scenarios.</a:t>
            </a:r>
            <a:endParaRPr lang="nb-NO" dirty="0"/>
          </a:p>
          <a:p>
            <a:r>
              <a:rPr lang="nb-NO" dirty="0"/>
              <a:t>While the trend is to move user and shared data from traditional file servers to cloud services like Sharepoint Online, in most cases the file server won`t go away. It is used for many other purposes, such as centralized application data.</a:t>
            </a:r>
          </a:p>
          <a:p>
            <a:endParaRPr lang="nb-NO" dirty="0"/>
          </a:p>
          <a:p>
            <a:r>
              <a:rPr lang="nb-NO" dirty="0"/>
              <a:t>-Reduce footprint on an expensive SAN</a:t>
            </a:r>
          </a:p>
          <a:p>
            <a:r>
              <a:rPr lang="nb-NO" dirty="0"/>
              <a:t>-Reduce management overhead</a:t>
            </a:r>
          </a:p>
          <a:p>
            <a:r>
              <a:rPr lang="nb-NO" dirty="0"/>
              <a:t>-Expand capacity as data grows – including backup capacity</a:t>
            </a:r>
          </a:p>
          <a:p>
            <a:endParaRPr lang="nb-NO" dirty="0"/>
          </a:p>
        </p:txBody>
      </p:sp>
    </p:spTree>
    <p:extLst>
      <p:ext uri="{BB962C8B-B14F-4D97-AF65-F5344CB8AC3E}">
        <p14:creationId xmlns:p14="http://schemas.microsoft.com/office/powerpoint/2010/main" val="51744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Tree>
    <p:extLst>
      <p:ext uri="{BB962C8B-B14F-4D97-AF65-F5344CB8AC3E}">
        <p14:creationId xmlns:p14="http://schemas.microsoft.com/office/powerpoint/2010/main" val="2889637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11141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2/7/2019 8:13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2340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function Get-ContactInfo {</a:t>
            </a:r>
          </a:p>
          <a:p>
            <a:endParaRPr lang="nb-NO" dirty="0"/>
          </a:p>
          <a:p>
            <a:r>
              <a:rPr lang="nb-NO" dirty="0"/>
              <a:t>[pscustomobject] @{</a:t>
            </a:r>
          </a:p>
          <a:p>
            <a:r>
              <a:rPr lang="nb-NO" dirty="0"/>
              <a:t>Name = ' Jan Egil Ring '</a:t>
            </a:r>
          </a:p>
          <a:p>
            <a:r>
              <a:rPr lang="nb-NO" dirty="0"/>
              <a:t>'E-mail ' = ' jan.egil.ring@crayon.com'</a:t>
            </a:r>
          </a:p>
          <a:p>
            <a:r>
              <a:rPr lang="nb-NO" dirty="0"/>
              <a:t>Twitter = ' @JanEgilRing '</a:t>
            </a:r>
          </a:p>
          <a:p>
            <a:r>
              <a:rPr lang="nb-NO" dirty="0"/>
              <a:t>Website = @('www.crayon.no', 'www.powershell.no'</a:t>
            </a:r>
          </a:p>
          <a:p>
            <a:r>
              <a:rPr lang="nb-NO" dirty="0"/>
              <a:t>     ' www.powershellmagazine.com')  </a:t>
            </a:r>
          </a:p>
          <a:p>
            <a:r>
              <a:rPr lang="nb-NO" dirty="0"/>
              <a:t>  } | Format-List</a:t>
            </a:r>
          </a:p>
          <a:p>
            <a:endParaRPr lang="nb-NO" dirty="0"/>
          </a:p>
          <a:p>
            <a:endParaRPr lang="nb-NO" dirty="0"/>
          </a:p>
          <a:p>
            <a:r>
              <a:rPr lang="nb-NO" dirty="0"/>
              <a:t>} </a:t>
            </a:r>
          </a:p>
          <a:p>
            <a:endParaRPr lang="nb-NO" dirty="0"/>
          </a:p>
          <a:p>
            <a:endParaRPr lang="nb-NO" dirty="0"/>
          </a:p>
          <a:p>
            <a:endParaRPr lang="nb-NO" dirty="0"/>
          </a:p>
          <a:p>
            <a:r>
              <a:rPr lang="nb-NO" dirty="0"/>
              <a:t>Get-ContactInfo</a:t>
            </a:r>
          </a:p>
          <a:p>
            <a:endParaRPr lang="nb-NO" dirty="0"/>
          </a:p>
        </p:txBody>
      </p:sp>
    </p:spTree>
    <p:extLst>
      <p:ext uri="{BB962C8B-B14F-4D97-AF65-F5344CB8AC3E}">
        <p14:creationId xmlns:p14="http://schemas.microsoft.com/office/powerpoint/2010/main" val="386352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2/7/2019 8:13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6904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2/7/2019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95992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2/7/2019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23346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2/7/2019 8:13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97341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Create File Sync instance in Azure Portal</a:t>
            </a:r>
          </a:p>
          <a:p>
            <a:r>
              <a:rPr lang="nb-NO" dirty="0"/>
              <a:t>Create Storage Account</a:t>
            </a:r>
          </a:p>
          <a:p>
            <a:endParaRPr lang="nb-NO" dirty="0"/>
          </a:p>
        </p:txBody>
      </p:sp>
    </p:spTree>
    <p:extLst>
      <p:ext uri="{BB962C8B-B14F-4D97-AF65-F5344CB8AC3E}">
        <p14:creationId xmlns:p14="http://schemas.microsoft.com/office/powerpoint/2010/main" val="1312272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2182013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5.xml"/><Relationship Id="rId4" Type="http://schemas.openxmlformats.org/officeDocument/2006/relationships/image" Target="../media/image21.sv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58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0069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58197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659460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7"/>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327284" y="4823280"/>
            <a:ext cx="8494564" cy="71302"/>
            <a:chOff x="445128" y="6559056"/>
            <a:chExt cx="11553197" cy="96961"/>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87918" cy="96961"/>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562277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67027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Gray_WhiteWalkThroughBar">
    <p:bg>
      <p:bgPr>
        <a:solidFill>
          <a:srgbClr val="E6E6E6"/>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2524967" cy="5143499"/>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367"/>
            <a:endParaRPr lang="en-US" sz="78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24966" y="3590977"/>
            <a:ext cx="1028074" cy="1506152"/>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228266881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01976" y="2236506"/>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70994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04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893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2301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690961"/>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4159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198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01929" y="1054558"/>
            <a:ext cx="4033912" cy="1343662"/>
          </a:xfrm>
          <a:blipFill>
            <a:blip r:embed="rId2"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4571999"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647" fontAlgn="base">
              <a:spcBef>
                <a:spcPct val="0"/>
              </a:spcBef>
              <a:spcAft>
                <a:spcPct val="0"/>
              </a:spcAft>
            </a:pPr>
            <a:endParaRPr lang="en-US" sz="147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8"/>
            <a:ext cx="4370072" cy="2524647"/>
          </a:xfrm>
          <a:blipFill>
            <a:blip r:embed="rId3" cstate="email">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845"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29" y="2397809"/>
            <a:ext cx="4033912" cy="2527390"/>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0" y="3580371"/>
            <a:ext cx="4370071" cy="1343662"/>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5362540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2043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65170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497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6034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965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06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190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chemeClr val="bg1"/>
                </a:solidFill>
                <a:latin typeface="Museo Sans 100"/>
                <a:cs typeface="Museo Sans 100"/>
              </a:defRPr>
            </a:lvl1pPr>
            <a:lvl2pPr>
              <a:defRPr>
                <a:solidFill>
                  <a:schemeClr val="bg1"/>
                </a:solidFill>
                <a:latin typeface="Museo Sans 100"/>
                <a:cs typeface="Museo Sans 100"/>
              </a:defRPr>
            </a:lvl2pPr>
            <a:lvl3pPr>
              <a:defRPr>
                <a:solidFill>
                  <a:schemeClr val="bg1"/>
                </a:solidFill>
                <a:latin typeface="Museo Sans 100"/>
                <a:cs typeface="Museo Sans 100"/>
              </a:defRPr>
            </a:lvl3pPr>
            <a:lvl4pPr>
              <a:defRPr>
                <a:solidFill>
                  <a:schemeClr val="bg1"/>
                </a:solidFill>
                <a:latin typeface="Museo Sans 100"/>
                <a:cs typeface="Museo Sans 100"/>
              </a:defRPr>
            </a:lvl4pPr>
            <a:lvl5pPr>
              <a:defRPr>
                <a:solidFill>
                  <a:schemeClr val="bg1"/>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a:t>Click to edit Master title style</a:t>
            </a:r>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3621650" cy="5143967"/>
          </a:xfrm>
          <a:prstGeom prst="rect">
            <a:avLst/>
          </a:prstGeom>
        </p:spPr>
      </p:pic>
    </p:spTree>
    <p:extLst>
      <p:ext uri="{BB962C8B-B14F-4D97-AF65-F5344CB8AC3E}">
        <p14:creationId xmlns:p14="http://schemas.microsoft.com/office/powerpoint/2010/main" val="257823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2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86732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16316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197" y="806987"/>
            <a:ext cx="8472102"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01196" y="4777175"/>
            <a:ext cx="2057400" cy="273844"/>
          </a:xfrm>
        </p:spPr>
        <p:txBody>
          <a:bodyPr/>
          <a:lstStyle/>
          <a:p>
            <a:pPr defTabSz="685711">
              <a:defRPr/>
            </a:pPr>
            <a:fld id="{68E52E9F-BB02-408A-9870-30EF4D947E09}" type="datetimeFigureOut">
              <a:rPr lang="en-US" smtClean="0">
                <a:solidFill>
                  <a:prstClr val="black">
                    <a:tint val="75000"/>
                  </a:prstClr>
                </a:solidFill>
              </a:rPr>
              <a:pPr defTabSz="685711">
                <a:defRPr/>
              </a:pPr>
              <a:t>2/7/2019</a:t>
            </a:fld>
            <a:endParaRPr lang="en-US">
              <a:solidFill>
                <a:prstClr val="black">
                  <a:tint val="75000"/>
                </a:prstClr>
              </a:solidFill>
            </a:endParaRPr>
          </a:p>
        </p:txBody>
      </p:sp>
      <p:sp>
        <p:nvSpPr>
          <p:cNvPr id="5" name="Footer Placeholder 4"/>
          <p:cNvSpPr>
            <a:spLocks noGrp="1"/>
          </p:cNvSpPr>
          <p:nvPr>
            <p:ph type="ftr" sz="quarter" idx="11"/>
          </p:nvPr>
        </p:nvSpPr>
        <p:spPr>
          <a:xfrm>
            <a:off x="2639712" y="4777175"/>
            <a:ext cx="3934083" cy="273844"/>
          </a:xfrm>
        </p:spPr>
        <p:txBody>
          <a:bodyPr/>
          <a:lstStyle/>
          <a:p>
            <a:pPr defTabSz="685711">
              <a:defRPr/>
            </a:pPr>
            <a:endParaRPr lang="en-US">
              <a:solidFill>
                <a:prstClr val="black">
                  <a:tint val="75000"/>
                </a:prstClr>
              </a:solidFill>
            </a:endParaRPr>
          </a:p>
        </p:txBody>
      </p:sp>
      <p:sp>
        <p:nvSpPr>
          <p:cNvPr id="6" name="Slide Number Placeholder 5"/>
          <p:cNvSpPr>
            <a:spLocks noGrp="1"/>
          </p:cNvSpPr>
          <p:nvPr>
            <p:ph type="sldNum" sz="quarter" idx="12"/>
          </p:nvPr>
        </p:nvSpPr>
        <p:spPr>
          <a:xfrm>
            <a:off x="6715898" y="4777174"/>
            <a:ext cx="2057400" cy="273844"/>
          </a:xfrm>
        </p:spPr>
        <p:txBody>
          <a:bodyPr/>
          <a:lstStyle/>
          <a:p>
            <a:pPr defTabSz="685711">
              <a:defRPr/>
            </a:pPr>
            <a:fld id="{3652E334-61BE-4988-A9D0-CB990193B51E}" type="slidenum">
              <a:rPr lang="en-US" smtClean="0">
                <a:solidFill>
                  <a:prstClr val="black">
                    <a:tint val="75000"/>
                  </a:prstClr>
                </a:solidFill>
              </a:rPr>
              <a:pPr defTabSz="685711">
                <a:defRPr/>
              </a:pPr>
              <a:t>‹#›</a:t>
            </a:fld>
            <a:endParaRPr lang="en-US">
              <a:solidFill>
                <a:prstClr val="black">
                  <a:tint val="75000"/>
                </a:prstClr>
              </a:solidFill>
            </a:endParaRPr>
          </a:p>
        </p:txBody>
      </p:sp>
      <p:sp>
        <p:nvSpPr>
          <p:cNvPr id="7" name="Rectangle 6"/>
          <p:cNvSpPr/>
          <p:nvPr userDrawn="1"/>
        </p:nvSpPr>
        <p:spPr>
          <a:xfrm>
            <a:off x="0" y="0"/>
            <a:ext cx="9144000" cy="599302"/>
          </a:xfrm>
          <a:prstGeom prst="rect">
            <a:avLst/>
          </a:prstGeom>
          <a:solidFill>
            <a:srgbClr val="7427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685711" rtl="0" eaLnBrk="1" fontAlgn="auto" latinLnBrk="0" hangingPunct="1">
              <a:lnSpc>
                <a:spcPct val="100000"/>
              </a:lnSpc>
              <a:spcBef>
                <a:spcPts val="0"/>
              </a:spcBef>
              <a:spcAft>
                <a:spcPts val="0"/>
              </a:spcAft>
              <a:buClrTx/>
              <a:buSzTx/>
              <a:buFontTx/>
              <a:buNone/>
              <a:tabLst/>
              <a:defRPr/>
            </a:pPr>
            <a:endParaRPr kumimoji="0" lang="en-US" sz="18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a:xfrm>
            <a:off x="301197" y="146189"/>
            <a:ext cx="8472102" cy="306924"/>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688408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xt Slide Cyan">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endParaRPr lang="en-GB" sz="1050" dirty="0">
              <a:solidFill>
                <a:srgbClr val="FFFFFF"/>
              </a:solidFill>
              <a:cs typeface="Arial" pitchFamily="34" charset="0"/>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6" name="Text Placeholder 5"/>
          <p:cNvSpPr>
            <a:spLocks noGrp="1"/>
          </p:cNvSpPr>
          <p:nvPr>
            <p:ph type="body" sz="quarter" idx="12"/>
          </p:nvPr>
        </p:nvSpPr>
        <p:spPr>
          <a:xfrm>
            <a:off x="389335" y="635794"/>
            <a:ext cx="8364141" cy="4204563"/>
          </a:xfrm>
        </p:spPr>
        <p:txBody>
          <a:bodyPr>
            <a:normAutofit/>
          </a:bodyPr>
          <a:lstStyle>
            <a:lvl1pPr marL="0" indent="0">
              <a:buNone/>
              <a:defRPr b="0">
                <a:solidFill>
                  <a:schemeClr val="bg1"/>
                </a:solidFill>
              </a:defRPr>
            </a:lvl1pPr>
            <a:lvl2pPr marL="259006" indent="0">
              <a:buNone/>
              <a:defRPr b="0">
                <a:solidFill>
                  <a:schemeClr val="bg1"/>
                </a:solidFill>
              </a:defRPr>
            </a:lvl2pPr>
            <a:lvl3pPr marL="481396" indent="0">
              <a:buNone/>
              <a:defRPr b="0">
                <a:solidFill>
                  <a:schemeClr val="bg1"/>
                </a:solidFill>
              </a:defRPr>
            </a:lvl3pPr>
            <a:lvl4pPr marL="708250" indent="0">
              <a:buNone/>
              <a:defRPr b="0">
                <a:solidFill>
                  <a:schemeClr val="bg1"/>
                </a:solidFill>
              </a:defRPr>
            </a:lvl4pPr>
            <a:lvl5pPr marL="902951" indent="0">
              <a:buNone/>
              <a:defRPr b="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8" name="Picture 7" descr="eBECS logo strapline 2016 rev.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12287" y="4802794"/>
            <a:ext cx="921385" cy="241811"/>
          </a:xfrm>
          <a:prstGeom prst="rect">
            <a:avLst/>
          </a:prstGeom>
        </p:spPr>
      </p:pic>
    </p:spTree>
    <p:extLst>
      <p:ext uri="{BB962C8B-B14F-4D97-AF65-F5344CB8AC3E}">
        <p14:creationId xmlns:p14="http://schemas.microsoft.com/office/powerpoint/2010/main" val="48984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01931" y="891882"/>
            <a:ext cx="8740142" cy="1646861"/>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26" indent="0">
              <a:buNone/>
              <a:defRPr/>
            </a:lvl3pPr>
            <a:lvl4pPr marL="336050" indent="0">
              <a:buNone/>
              <a:defRPr/>
            </a:lvl4pPr>
            <a:lvl5pPr marL="50407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2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752"/>
          </a:xfrm>
          <a:noFill/>
        </p:spPr>
        <p:txBody>
          <a:bodyPr tIns="91440" bIns="91440" anchor="t" anchorCtr="0">
            <a:spAutoFit/>
          </a:bodyPr>
          <a:lstStyle>
            <a:lvl1pPr>
              <a:defRPr sz="5293" spc="-74"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8030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2"/>
            <a:ext cx="3361593" cy="350768"/>
          </a:xfrm>
          <a:prstGeom prst="rect">
            <a:avLst/>
          </a:prstGeom>
          <a:noFill/>
          <a:ln w="12700">
            <a:noFill/>
            <a:miter lim="800000"/>
            <a:headEnd type="none" w="sm" len="sm"/>
            <a:tailEnd type="none" w="sm" len="sm"/>
          </a:ln>
          <a:effectLst/>
        </p:spPr>
        <p:txBody>
          <a:bodyPr vert="horz" wrap="square" lIns="134445" tIns="134445" rIns="134445" bIns="134445" numCol="1" anchor="t" anchorCtr="0" compatLnSpc="1">
            <a:prstTxWarp prst="textNoShape">
              <a:avLst/>
            </a:prstTxWarp>
            <a:spAutoFit/>
          </a:bodyPr>
          <a:lstStyle/>
          <a:p>
            <a:pPr defTabSz="685381" eaLnBrk="0" hangingPunct="0"/>
            <a:r>
              <a:rPr lang="en-US" sz="515">
                <a:gradFill>
                  <a:gsLst>
                    <a:gs pos="0">
                      <a:prstClr val="white"/>
                    </a:gs>
                    <a:gs pos="100000">
                      <a:prstClr val="white"/>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338725" y="352550"/>
            <a:ext cx="1067477" cy="228621"/>
          </a:xfrm>
          <a:prstGeom prst="rect">
            <a:avLst/>
          </a:prstGeom>
        </p:spPr>
      </p:pic>
    </p:spTree>
    <p:extLst>
      <p:ext uri="{BB962C8B-B14F-4D97-AF65-F5344CB8AC3E}">
        <p14:creationId xmlns:p14="http://schemas.microsoft.com/office/powerpoint/2010/main" val="753619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890715"/>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236506"/>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9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4565917"/>
            <a:ext cx="1070841" cy="228621"/>
          </a:xfrm>
          <a:prstGeom prst="rect">
            <a:avLst/>
          </a:prstGeom>
        </p:spPr>
      </p:pic>
    </p:spTree>
    <p:extLst>
      <p:ext uri="{BB962C8B-B14F-4D97-AF65-F5344CB8AC3E}">
        <p14:creationId xmlns:p14="http://schemas.microsoft.com/office/powerpoint/2010/main" val="1209637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746440"/>
          </a:xfrm>
        </p:spPr>
        <p:txBody>
          <a:bodyPr>
            <a:spAutoFit/>
          </a:bodyPr>
          <a:lstStyle>
            <a:lvl1pPr marL="0" indent="0">
              <a:buNone/>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18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890733"/>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324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34" indent="0">
              <a:buFont typeface="Wingdings" panose="05000000000000000000" pitchFamily="2" charset="2"/>
              <a:buNone/>
              <a:defRPr sz="1765" b="0"/>
            </a:lvl2pPr>
            <a:lvl3pPr marL="331510" indent="0">
              <a:buFont typeface="Wingdings" panose="05000000000000000000" pitchFamily="2" charset="2"/>
              <a:buNone/>
              <a:tabLst/>
              <a:defRPr sz="1618" b="0"/>
            </a:lvl3pPr>
            <a:lvl4pPr marL="479755" indent="0">
              <a:buFont typeface="Wingdings" panose="05000000000000000000" pitchFamily="2" charset="2"/>
              <a:buNone/>
              <a:defRPr sz="1618" b="0"/>
            </a:lvl4pPr>
            <a:lvl5pPr marL="628001"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34"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510"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55"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8001"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202" marR="0" lvl="0" indent="-378202" algn="l" defTabSz="685845" rtl="0" eaLnBrk="1" fontAlgn="auto" latinLnBrk="0" hangingPunct="1">
              <a:lnSpc>
                <a:spcPct val="90000"/>
              </a:lnSpc>
              <a:spcBef>
                <a:spcPts val="900"/>
              </a:spcBef>
              <a:spcAft>
                <a:spcPts val="0"/>
              </a:spcAft>
              <a:buClr>
                <a:schemeClr val="tx1"/>
              </a:buClr>
              <a:buSzPct val="90000"/>
              <a:tabLst/>
            </a:pPr>
            <a:r>
              <a:rPr lang="en-US"/>
              <a:t>Edit Master text styles</a:t>
            </a:r>
          </a:p>
          <a:p>
            <a:pPr marL="378202" marR="0" lvl="1" indent="-378202" algn="l" defTabSz="685845" rtl="0" eaLnBrk="1" fontAlgn="auto" latinLnBrk="0" hangingPunct="1">
              <a:lnSpc>
                <a:spcPct val="90000"/>
              </a:lnSpc>
              <a:spcBef>
                <a:spcPts val="900"/>
              </a:spcBef>
              <a:spcAft>
                <a:spcPts val="0"/>
              </a:spcAft>
              <a:buClr>
                <a:schemeClr val="tx1"/>
              </a:buClr>
              <a:buSzPct val="90000"/>
              <a:tabLst/>
            </a:pPr>
            <a:r>
              <a:rPr lang="en-US"/>
              <a:t>Second level</a:t>
            </a:r>
          </a:p>
          <a:p>
            <a:pPr marL="378202" marR="0" lvl="2" indent="-378202" algn="l" defTabSz="685845" rtl="0" eaLnBrk="1" fontAlgn="auto" latinLnBrk="0" hangingPunct="1">
              <a:lnSpc>
                <a:spcPct val="90000"/>
              </a:lnSpc>
              <a:spcBef>
                <a:spcPts val="900"/>
              </a:spcBef>
              <a:spcAft>
                <a:spcPts val="0"/>
              </a:spcAft>
              <a:buClr>
                <a:schemeClr val="tx1"/>
              </a:buClr>
              <a:buSzPct val="90000"/>
              <a:tabLst/>
            </a:pPr>
            <a:r>
              <a:rPr lang="en-US"/>
              <a:t>Third level</a:t>
            </a:r>
          </a:p>
          <a:p>
            <a:pPr marL="378202" marR="0" lvl="3" indent="-378202" algn="l" defTabSz="685845" rtl="0" eaLnBrk="1" fontAlgn="auto" latinLnBrk="0" hangingPunct="1">
              <a:lnSpc>
                <a:spcPct val="90000"/>
              </a:lnSpc>
              <a:spcBef>
                <a:spcPts val="900"/>
              </a:spcBef>
              <a:spcAft>
                <a:spcPts val="0"/>
              </a:spcAft>
              <a:buClr>
                <a:schemeClr val="tx1"/>
              </a:buClr>
              <a:buSzPct val="90000"/>
              <a:tabLst/>
            </a:pPr>
            <a:r>
              <a:rPr lang="en-US"/>
              <a:t>Fourth level</a:t>
            </a:r>
          </a:p>
          <a:p>
            <a:pPr marL="378202" marR="0" lvl="4" indent="-378202" algn="l" defTabSz="68584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63140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0733"/>
            <a:ext cx="4033911" cy="1610697"/>
          </a:xfrm>
        </p:spPr>
        <p:txBody>
          <a:bodyPr wrap="square">
            <a:spAutoFit/>
          </a:bodyPr>
          <a:lstStyle>
            <a:lvl1pPr marL="170424" indent="-170424">
              <a:spcBef>
                <a:spcPts val="900"/>
              </a:spcBef>
              <a:buClr>
                <a:schemeClr val="tx1"/>
              </a:buClr>
              <a:buFont typeface="Wingdings" panose="05000000000000000000" pitchFamily="2" charset="2"/>
              <a:buChar char=""/>
              <a:defRPr sz="2206" b="0">
                <a:latin typeface="+mn-lt"/>
              </a:defRPr>
            </a:lvl1pPr>
            <a:lvl2pPr marL="314001" indent="-126067">
              <a:buFont typeface="Wingdings" panose="05000000000000000000" pitchFamily="2" charset="2"/>
              <a:buChar char=""/>
              <a:defRPr sz="1765" b="0"/>
            </a:lvl2pPr>
            <a:lvl3pPr marL="470418" indent="-138908">
              <a:buFont typeface="Wingdings" panose="05000000000000000000" pitchFamily="2" charset="2"/>
              <a:buChar char=""/>
              <a:tabLst/>
              <a:defRPr sz="1618" b="0"/>
            </a:lvl3pPr>
            <a:lvl4pPr marL="609325" indent="-129569">
              <a:buFont typeface="Wingdings" panose="05000000000000000000" pitchFamily="2" charset="2"/>
              <a:buChar char=""/>
              <a:defRPr sz="1618" b="0"/>
            </a:lvl4pPr>
            <a:lvl5pPr marL="752902" indent="-124900">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211280" indent="-211280">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68" indent="-252134">
              <a:defRPr lang="en-US" sz="1765" b="0" kern="1200" spc="0" baseline="0" dirty="0">
                <a:gradFill>
                  <a:gsLst>
                    <a:gs pos="1250">
                      <a:schemeClr val="tx1"/>
                    </a:gs>
                    <a:gs pos="100000">
                      <a:schemeClr val="tx1"/>
                    </a:gs>
                  </a:gsLst>
                  <a:lin ang="5400000" scaled="0"/>
                </a:gradFill>
                <a:latin typeface="+mn-lt"/>
                <a:ea typeface="+mn-ea"/>
                <a:cs typeface="+mn-cs"/>
              </a:defRPr>
            </a:lvl2pPr>
            <a:lvl3pPr marL="583644" indent="-252134">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90" indent="-252134">
              <a:defRPr lang="en-US" sz="1618" b="0" kern="1200" spc="0" baseline="0" dirty="0">
                <a:gradFill>
                  <a:gsLst>
                    <a:gs pos="1250">
                      <a:schemeClr val="tx1"/>
                    </a:gs>
                    <a:gs pos="100000">
                      <a:schemeClr val="tx1"/>
                    </a:gs>
                  </a:gsLst>
                  <a:lin ang="5400000" scaled="0"/>
                </a:gradFill>
                <a:latin typeface="+mn-lt"/>
                <a:ea typeface="+mn-ea"/>
                <a:cs typeface="+mn-cs"/>
              </a:defRPr>
            </a:lvl4pPr>
            <a:lvl5pPr marL="880136" indent="-252134">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24" marR="0" lvl="0"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24" marR="0" lvl="1"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24" marR="0" lvl="2"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24" marR="0" lvl="3"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24" marR="0" lvl="4" indent="-170424" algn="l" defTabSz="68584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94642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565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7395505"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0437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044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057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0403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3" y="0"/>
            <a:ext cx="5143237"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5076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51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518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7" y="217133"/>
            <a:ext cx="5178583" cy="674749"/>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90" indent="0">
              <a:buNone/>
              <a:defRPr/>
            </a:lvl2pPr>
            <a:lvl3pPr marL="336179" indent="0">
              <a:buNone/>
              <a:defRPr/>
            </a:lvl3pPr>
            <a:lvl4pPr marL="504269" indent="0">
              <a:buNone/>
              <a:defRPr/>
            </a:lvl4pPr>
            <a:lvl5pPr marL="67235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3621650" cy="5143967"/>
          </a:xfrm>
          <a:prstGeom prst="rect">
            <a:avLst/>
          </a:prstGeom>
        </p:spPr>
      </p:pic>
    </p:spTree>
    <p:extLst>
      <p:ext uri="{BB962C8B-B14F-4D97-AF65-F5344CB8AC3E}">
        <p14:creationId xmlns:p14="http://schemas.microsoft.com/office/powerpoint/2010/main" val="230816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8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94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9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149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338724" y="352550"/>
            <a:ext cx="1067477" cy="228621"/>
          </a:xfrm>
          <a:prstGeom prst="rect">
            <a:avLst/>
          </a:prstGeom>
        </p:spPr>
      </p:pic>
    </p:spTree>
    <p:extLst>
      <p:ext uri="{BB962C8B-B14F-4D97-AF65-F5344CB8AC3E}">
        <p14:creationId xmlns:p14="http://schemas.microsoft.com/office/powerpoint/2010/main" val="888210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219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1102866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93084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51904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38131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9222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90406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46559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808106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441301"/>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25547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dirty="0"/>
              <a:t>Edit Master text styles</a:t>
            </a:r>
          </a:p>
        </p:txBody>
      </p:sp>
    </p:spTree>
    <p:extLst>
      <p:ext uri="{BB962C8B-B14F-4D97-AF65-F5344CB8AC3E}">
        <p14:creationId xmlns:p14="http://schemas.microsoft.com/office/powerpoint/2010/main" val="395355935"/>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67450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87486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resentation Title_re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pic>
        <p:nvPicPr>
          <p:cNvPr id="37" name="MS logo gray - EMF" descr="Microsoft logo, gray text version">
            <a:extLst>
              <a:ext uri="{FF2B5EF4-FFF2-40B4-BE49-F238E27FC236}">
                <a16:creationId xmlns:a16="http://schemas.microsoft.com/office/drawing/2014/main" id="{7F52990A-6D88-4CB9-AE54-18A99CAF34B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38" name="Title 1">
            <a:extLst>
              <a:ext uri="{FF2B5EF4-FFF2-40B4-BE49-F238E27FC236}">
                <a16:creationId xmlns:a16="http://schemas.microsoft.com/office/drawing/2014/main" id="{CB85F82B-D3C5-4992-B979-BC83BB2B0867}"/>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dirty="0"/>
              <a:t>Presentation title </a:t>
            </a:r>
          </a:p>
        </p:txBody>
      </p:sp>
      <p:sp>
        <p:nvSpPr>
          <p:cNvPr id="39" name="Text Placeholder 4">
            <a:extLst>
              <a:ext uri="{FF2B5EF4-FFF2-40B4-BE49-F238E27FC236}">
                <a16:creationId xmlns:a16="http://schemas.microsoft.com/office/drawing/2014/main" id="{C14699AA-43D3-498A-A40D-64A02DFA533C}"/>
              </a:ext>
            </a:extLst>
          </p:cNvPr>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0" name="Text Placeholder 3">
            <a:extLst>
              <a:ext uri="{FF2B5EF4-FFF2-40B4-BE49-F238E27FC236}">
                <a16:creationId xmlns:a16="http://schemas.microsoft.com/office/drawing/2014/main" id="{670D37B3-CB13-4961-B9C6-F6459E306830}"/>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86299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34682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extLst>
      <p:ext uri="{BB962C8B-B14F-4D97-AF65-F5344CB8AC3E}">
        <p14:creationId xmlns:p14="http://schemas.microsoft.com/office/powerpoint/2010/main" val="9324357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180009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2AC839-6CF3-46AA-ACA6-E0B16352F649}"/>
              </a:ext>
            </a:extLst>
          </p:cNvPr>
          <p:cNvSpPr/>
          <p:nvPr userDrawn="1"/>
        </p:nvSpPr>
        <p:spPr bwMode="auto">
          <a:xfrm>
            <a:off x="2677885" y="1553935"/>
            <a:ext cx="1186544" cy="101781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12375281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hite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824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hite_WalkThroughBar">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2524967" cy="5143499"/>
          </a:xfrm>
          <a:prstGeom prst="rect">
            <a:avLst/>
          </a:prstGeom>
          <a:solidFill>
            <a:srgbClr val="E6E6E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367"/>
            <a:endParaRPr lang="en-US" sz="78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24966" y="3590977"/>
            <a:ext cx="1028074" cy="1506152"/>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86095615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Gray_WhiteWalkThroughBar">
    <p:bg>
      <p:bgPr>
        <a:solidFill>
          <a:srgbClr val="E6E6E6"/>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B0B245F-547D-416D-83EA-D4780E282DC1}"/>
              </a:ext>
            </a:extLst>
          </p:cNvPr>
          <p:cNvSpPr/>
          <p:nvPr userDrawn="1"/>
        </p:nvSpPr>
        <p:spPr>
          <a:xfrm>
            <a:off x="0" y="1"/>
            <a:ext cx="2524967" cy="5143499"/>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367"/>
            <a:endParaRPr lang="en-US" sz="780">
              <a:solidFill>
                <a:prstClr val="white"/>
              </a:solidFill>
              <a:latin typeface="Segoe UI Semibold" panose="020B0702040204020203" pitchFamily="34" charset="0"/>
              <a:cs typeface="Segoe UI Semibold" panose="020B0702040204020203" pitchFamily="34" charset="0"/>
            </a:endParaRPr>
          </a:p>
        </p:txBody>
      </p:sp>
      <p:grpSp>
        <p:nvGrpSpPr>
          <p:cNvPr id="32" name="Group 31">
            <a:extLst>
              <a:ext uri="{FF2B5EF4-FFF2-40B4-BE49-F238E27FC236}">
                <a16:creationId xmlns:a16="http://schemas.microsoft.com/office/drawing/2014/main" id="{6800BEB4-8F75-48C1-93CB-B2097E084002}"/>
              </a:ext>
            </a:extLst>
          </p:cNvPr>
          <p:cNvGrpSpPr/>
          <p:nvPr userDrawn="1"/>
        </p:nvGrpSpPr>
        <p:grpSpPr bwMode="ltGray">
          <a:xfrm flipH="1">
            <a:off x="24966" y="3590977"/>
            <a:ext cx="1028074" cy="1506152"/>
            <a:chOff x="8507413" y="1457714"/>
            <a:chExt cx="3680790" cy="5392441"/>
          </a:xfrm>
          <a:effectLst/>
        </p:grpSpPr>
        <p:sp>
          <p:nvSpPr>
            <p:cNvPr id="41" name="Freeform: Shape 40">
              <a:extLst>
                <a:ext uri="{FF2B5EF4-FFF2-40B4-BE49-F238E27FC236}">
                  <a16:creationId xmlns:a16="http://schemas.microsoft.com/office/drawing/2014/main" id="{A0E84FC3-19C7-4B62-AF6F-66E8E2C60D19}"/>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FEE38804-4DD3-470C-A73D-4BD84D484F16}"/>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09F7492C-7E6B-4ED7-9111-5A58B1BF8B2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73FA833F-7661-43AD-AA5C-744253A16BEB}"/>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E3FBB7B8-4B40-4D3F-9195-E4132D23FE5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32433A3E-C6FF-42DB-B322-FC74A53EA411}"/>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7" name="Freeform: Shape 46">
              <a:extLst>
                <a:ext uri="{FF2B5EF4-FFF2-40B4-BE49-F238E27FC236}">
                  <a16:creationId xmlns:a16="http://schemas.microsoft.com/office/drawing/2014/main" id="{87EB2966-B23E-420A-AEC4-2F2DAE6EDB26}"/>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6A38228C-CFFB-45C7-B1D1-40035DC41FF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E625E108-9801-480E-A8D2-27C93049FC9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50" name="Freeform: Shape 49">
              <a:extLst>
                <a:ext uri="{FF2B5EF4-FFF2-40B4-BE49-F238E27FC236}">
                  <a16:creationId xmlns:a16="http://schemas.microsoft.com/office/drawing/2014/main" id="{55E01F27-29D2-4BF4-A32B-5BBAD247DDB3}"/>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B050A83A-EC25-414B-9850-9D4F60BA127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29FF58E6-CA98-4932-94F2-C48BE45D1A95}"/>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858BD969-997B-48C9-8C8B-4179B7D0A931}"/>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4" name="Freeform: Shape 53">
              <a:extLst>
                <a:ext uri="{FF2B5EF4-FFF2-40B4-BE49-F238E27FC236}">
                  <a16:creationId xmlns:a16="http://schemas.microsoft.com/office/drawing/2014/main" id="{24289F19-5D54-4166-A9D2-D4A965E4D74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5" name="Freeform: Shape 54">
              <a:extLst>
                <a:ext uri="{FF2B5EF4-FFF2-40B4-BE49-F238E27FC236}">
                  <a16:creationId xmlns:a16="http://schemas.microsoft.com/office/drawing/2014/main" id="{84397D3F-96EC-4EEE-9FA2-02C8B4AC497C}"/>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6" name="Freeform: Shape 55">
              <a:extLst>
                <a:ext uri="{FF2B5EF4-FFF2-40B4-BE49-F238E27FC236}">
                  <a16:creationId xmlns:a16="http://schemas.microsoft.com/office/drawing/2014/main" id="{85B6B415-A8FD-465D-8CB0-5CF1ED63732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7" name="Straight Connector 56">
              <a:extLst>
                <a:ext uri="{FF2B5EF4-FFF2-40B4-BE49-F238E27FC236}">
                  <a16:creationId xmlns:a16="http://schemas.microsoft.com/office/drawing/2014/main" id="{E16AD111-AF02-4BD0-9883-1E8E1A62020A}"/>
                </a:ext>
              </a:extLst>
            </p:cNvPr>
            <p:cNvCxnSpPr/>
            <p:nvPr/>
          </p:nvCxnSpPr>
          <p:spPr bwMode="ltGray">
            <a:xfrm>
              <a:off x="9981203" y="5098858"/>
              <a:ext cx="733213" cy="400531"/>
            </a:xfrm>
            <a:prstGeom prst="line">
              <a:avLst/>
            </a:prstGeom>
            <a:noFill/>
            <a:ln w="17463" cap="flat">
              <a:solidFill>
                <a:srgbClr val="BDBDBD">
                  <a:alpha val="49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412158685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640313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4090477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636882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Gray-SideBa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80F458-0B74-45D8-BAF0-1B6FC98314F6}"/>
              </a:ext>
            </a:extLst>
          </p:cNvPr>
          <p:cNvSpPr/>
          <p:nvPr userDrawn="1"/>
        </p:nvSpPr>
        <p:spPr>
          <a:xfrm>
            <a:off x="661" y="1"/>
            <a:ext cx="2524967" cy="514349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13367"/>
            <a:endParaRPr lang="en-US" sz="780">
              <a:solidFill>
                <a:prstClr val="white"/>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7643488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Gray">
    <p:bg>
      <p:bgPr>
        <a:solidFill>
          <a:srgbClr val="26262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2081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7268818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247734"/>
            <a:ext cx="6858000" cy="1384738"/>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143000" y="2701528"/>
            <a:ext cx="6858000" cy="276999"/>
          </a:xfrm>
        </p:spPr>
        <p:txBody>
          <a:bodyPr/>
          <a:lstStyle>
            <a:lvl1pPr marL="0" indent="0" algn="ctr">
              <a:buNone/>
              <a:defRPr sz="1800"/>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FB1B0A9-330C-41E4-A268-F951B31A0B58}" type="datetimeFigureOut">
              <a:rPr lang="en-US" smtClean="0"/>
              <a:t>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FA19D-864E-44C6-89C9-110DD4D5C390}" type="slidenum">
              <a:rPr lang="en-US" smtClean="0"/>
              <a:t>‹#›</a:t>
            </a:fld>
            <a:endParaRPr lang="en-US"/>
          </a:p>
        </p:txBody>
      </p:sp>
    </p:spTree>
    <p:extLst>
      <p:ext uri="{BB962C8B-B14F-4D97-AF65-F5344CB8AC3E}">
        <p14:creationId xmlns:p14="http://schemas.microsoft.com/office/powerpoint/2010/main" val="3379364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7272372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7.emf"/><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7.emf"/><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5.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91" r:id="rId5"/>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extLst>
      <p:ext uri="{BB962C8B-B14F-4D97-AF65-F5344CB8AC3E}">
        <p14:creationId xmlns:p14="http://schemas.microsoft.com/office/powerpoint/2010/main" val="47330220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43" r:id="rId8"/>
    <p:sldLayoutId id="2147483744" r:id="rId9"/>
    <p:sldLayoutId id="2147483771" r:id="rId10"/>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319070857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6890309" y="2259293"/>
            <a:ext cx="5143967" cy="624914"/>
          </a:xfrm>
          <a:prstGeom prst="rect">
            <a:avLst/>
          </a:prstGeom>
        </p:spPr>
      </p:pic>
    </p:spTree>
    <p:extLst>
      <p:ext uri="{BB962C8B-B14F-4D97-AF65-F5344CB8AC3E}">
        <p14:creationId xmlns:p14="http://schemas.microsoft.com/office/powerpoint/2010/main" val="3371206097"/>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90"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7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69"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35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448" marR="0" indent="-168090" algn="l" defTabSz="68584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737877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Lst>
  <p:transition>
    <p:fade/>
  </p:transition>
  <p:hf sldNum="0" hdr="0" ftr="0" dt="0"/>
  <p:txStyles>
    <p:titleStyle>
      <a:lvl1pPr algn="l" defTabSz="699557"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sv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55.png"/><Relationship Id="rId3" Type="http://schemas.openxmlformats.org/officeDocument/2006/relationships/image" Target="../media/image49.png"/><Relationship Id="rId7" Type="http://schemas.openxmlformats.org/officeDocument/2006/relationships/image" Target="../media/image59.png"/><Relationship Id="rId12" Type="http://schemas.openxmlformats.org/officeDocument/2006/relationships/image" Target="../media/image54.sv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58.svg"/><Relationship Id="rId11" Type="http://schemas.openxmlformats.org/officeDocument/2006/relationships/image" Target="../media/image53.png"/><Relationship Id="rId5" Type="http://schemas.openxmlformats.org/officeDocument/2006/relationships/image" Target="../media/image57.png"/><Relationship Id="rId10" Type="http://schemas.openxmlformats.org/officeDocument/2006/relationships/image" Target="../media/image52.svg"/><Relationship Id="rId4" Type="http://schemas.openxmlformats.org/officeDocument/2006/relationships/image" Target="../media/image50.svg"/><Relationship Id="rId9" Type="http://schemas.openxmlformats.org/officeDocument/2006/relationships/image" Target="../media/image51.png"/><Relationship Id="rId14" Type="http://schemas.openxmlformats.org/officeDocument/2006/relationships/image" Target="../media/image56.svg"/></Relationships>
</file>

<file path=ppt/slides/_rels/slide1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6.svg"/><Relationship Id="rId4" Type="http://schemas.openxmlformats.org/officeDocument/2006/relationships/image" Target="../media/image62.svg"/><Relationship Id="rId9" Type="http://schemas.openxmlformats.org/officeDocument/2006/relationships/image" Target="../media/image6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9.png"/><Relationship Id="rId7" Type="http://schemas.openxmlformats.org/officeDocument/2006/relationships/image" Target="../media/image54.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53.png"/><Relationship Id="rId11" Type="http://schemas.openxmlformats.org/officeDocument/2006/relationships/image" Target="../media/image68.svg"/><Relationship Id="rId5" Type="http://schemas.openxmlformats.org/officeDocument/2006/relationships/image" Target="../media/image52.svg"/><Relationship Id="rId10" Type="http://schemas.openxmlformats.org/officeDocument/2006/relationships/image" Target="../media/image67.png"/><Relationship Id="rId4" Type="http://schemas.openxmlformats.org/officeDocument/2006/relationships/image" Target="../media/image51.png"/><Relationship Id="rId9" Type="http://schemas.openxmlformats.org/officeDocument/2006/relationships/image" Target="../media/image56.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3" Type="http://schemas.openxmlformats.org/officeDocument/2006/relationships/image" Target="../media/image29.png"/><Relationship Id="rId7" Type="http://schemas.openxmlformats.org/officeDocument/2006/relationships/image" Target="../media/image54.svg"/><Relationship Id="rId12"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53.png"/><Relationship Id="rId11" Type="http://schemas.openxmlformats.org/officeDocument/2006/relationships/image" Target="../media/image72.svg"/><Relationship Id="rId5" Type="http://schemas.openxmlformats.org/officeDocument/2006/relationships/image" Target="../media/image52.svg"/><Relationship Id="rId10" Type="http://schemas.openxmlformats.org/officeDocument/2006/relationships/image" Target="../media/image71.png"/><Relationship Id="rId4" Type="http://schemas.openxmlformats.org/officeDocument/2006/relationships/image" Target="../media/image51.png"/><Relationship Id="rId9" Type="http://schemas.openxmlformats.org/officeDocument/2006/relationships/image" Target="../media/image70.sv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storage/files/storage-sync-files-monitoring"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portal.azure.com/?Microsoft_Azure_Kailani_ShowCustomerReports=true"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78.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backup/backup-introduction-to-azure-backup"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hyperlink" Target="https://azure.microsoft.com/en-us/blog/introducing-backup-for-azure-file-shares/" TargetMode="External"/><Relationship Id="rId4" Type="http://schemas.openxmlformats.org/officeDocument/2006/relationships/hyperlink" Target="https://docs.microsoft.com/en-us/azure/backup/backup-azure-file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azure.microsoft.com/nb-no/blog/azure-backup-now-supports-powershell-and-acls-for-azure-files/"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aws.amazon.com/fsx/windows"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docs.microsoft.com/en-us/azure/storage/files/storage-files-introduction"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hyperlink" Target="https://docs.microsoft.com/en-us/azure/storage/files/storage-sync-files-deployment-guide?tabs=portal" TargetMode="External"/><Relationship Id="rId4" Type="http://schemas.openxmlformats.org/officeDocument/2006/relationships/hyperlink" Target="https://docs.microsoft.com/en-us/azure/storage/files/storage-sync-files-plannin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powershell.no/hyper-v,/powershell/dsc/2017/07/19/lability.html"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82.png"/><Relationship Id="rId4" Type="http://schemas.openxmlformats.org/officeDocument/2006/relationships/hyperlink" Target="https://github.com/nordicinfrastructureconference/2019"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png"/><Relationship Id="rId18" Type="http://schemas.openxmlformats.org/officeDocument/2006/relationships/image" Target="../media/image9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17" Type="http://schemas.openxmlformats.org/officeDocument/2006/relationships/image" Target="../media/image97.png"/><Relationship Id="rId2" Type="http://schemas.openxmlformats.org/officeDocument/2006/relationships/notesSlide" Target="../notesSlides/notesSlide29.xml"/><Relationship Id="rId16" Type="http://schemas.openxmlformats.org/officeDocument/2006/relationships/image" Target="../media/image96.svg"/><Relationship Id="rId20" Type="http://schemas.openxmlformats.org/officeDocument/2006/relationships/image" Target="../media/image100.svg"/><Relationship Id="rId1" Type="http://schemas.openxmlformats.org/officeDocument/2006/relationships/slideLayout" Target="../slideLayouts/slideLayout80.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png"/><Relationship Id="rId10" Type="http://schemas.openxmlformats.org/officeDocument/2006/relationships/image" Target="../media/image90.svg"/><Relationship Id="rId19" Type="http://schemas.openxmlformats.org/officeDocument/2006/relationships/image" Target="../media/image99.pn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storage/files/storage-files-planning" TargetMode="External"/><Relationship Id="rId7" Type="http://schemas.openxmlformats.org/officeDocument/2006/relationships/hyperlink" Target="https://github.com/janegilring/PSCommunity/tree/master/Lability" TargetMode="External"/><Relationship Id="rId2" Type="http://schemas.openxmlformats.org/officeDocument/2006/relationships/notesSlide" Target="../notesSlides/notesSlide32.xml"/><Relationship Id="rId1" Type="http://schemas.openxmlformats.org/officeDocument/2006/relationships/slideLayout" Target="../slideLayouts/slideLayout41.xml"/><Relationship Id="rId6" Type="http://schemas.openxmlformats.org/officeDocument/2006/relationships/hyperlink" Target="http://www.powershell.no/hyper-v,/powershell/dsc/2017/07/19/lability.html" TargetMode="External"/><Relationship Id="rId5" Type="http://schemas.openxmlformats.org/officeDocument/2006/relationships/hyperlink" Target="https://docs.microsoft.com/en-us/azure/storage/files/storage-sync-files-deployment-guide" TargetMode="External"/><Relationship Id="rId4" Type="http://schemas.openxmlformats.org/officeDocument/2006/relationships/hyperlink" Target="https://docs.microsoft.com/en-us/azure/storage/files/storage-sync-files-plann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6.png"/><Relationship Id="rId18" Type="http://schemas.microsoft.com/office/2007/relationships/hdphoto" Target="../media/hdphoto4.wdp"/><Relationship Id="rId3" Type="http://schemas.openxmlformats.org/officeDocument/2006/relationships/image" Target="../media/image29.png"/><Relationship Id="rId7" Type="http://schemas.microsoft.com/office/2007/relationships/hdphoto" Target="../media/hdphoto2.wdp"/><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4.xml"/><Relationship Id="rId16" Type="http://schemas.openxmlformats.org/officeDocument/2006/relationships/image" Target="../media/image39.svg"/><Relationship Id="rId1" Type="http://schemas.openxmlformats.org/officeDocument/2006/relationships/slideLayout" Target="../slideLayouts/slideLayout12.xml"/><Relationship Id="rId6" Type="http://schemas.openxmlformats.org/officeDocument/2006/relationships/image" Target="../media/image31.png"/><Relationship Id="rId11" Type="http://schemas.openxmlformats.org/officeDocument/2006/relationships/image" Target="../media/image34.png"/><Relationship Id="rId5" Type="http://schemas.microsoft.com/office/2007/relationships/hdphoto" Target="../media/hdphoto1.wdp"/><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1.png"/><Relationship Id="rId4" Type="http://schemas.openxmlformats.org/officeDocument/2006/relationships/image" Target="../media/image30.png"/><Relationship Id="rId9" Type="http://schemas.microsoft.com/office/2007/relationships/hdphoto" Target="../media/hdphoto3.wdp"/><Relationship Id="rId14" Type="http://schemas.openxmlformats.org/officeDocument/2006/relationships/image" Target="../media/image3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tangle 217">
            <a:extLst>
              <a:ext uri="{FF2B5EF4-FFF2-40B4-BE49-F238E27FC236}">
                <a16:creationId xmlns:a16="http://schemas.microsoft.com/office/drawing/2014/main" id="{628FE377-3150-45A6-B11E-9FB35CE0AD81}"/>
              </a:ext>
            </a:extLst>
          </p:cNvPr>
          <p:cNvSpPr/>
          <p:nvPr/>
        </p:nvSpPr>
        <p:spPr bwMode="auto">
          <a:xfrm>
            <a:off x="1" y="3893252"/>
            <a:ext cx="9327356" cy="1352642"/>
          </a:xfrm>
          <a:prstGeom prst="rect">
            <a:avLst/>
          </a:prstGeom>
          <a:solidFill>
            <a:schemeClr val="accent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GB" dirty="0" err="1">
              <a:solidFill>
                <a:schemeClr val="accent4"/>
              </a:solidFill>
              <a:ea typeface="Segoe UI" pitchFamily="34" charset="0"/>
              <a:cs typeface="Segoe UI" pitchFamily="34" charset="0"/>
            </a:endParaRPr>
          </a:p>
        </p:txBody>
      </p:sp>
      <p:grpSp>
        <p:nvGrpSpPr>
          <p:cNvPr id="219" name="Group 218">
            <a:extLst>
              <a:ext uri="{FF2B5EF4-FFF2-40B4-BE49-F238E27FC236}">
                <a16:creationId xmlns:a16="http://schemas.microsoft.com/office/drawing/2014/main" id="{773178CE-4F02-40E9-B708-ABE92EBEE3E3}"/>
              </a:ext>
            </a:extLst>
          </p:cNvPr>
          <p:cNvGrpSpPr/>
          <p:nvPr/>
        </p:nvGrpSpPr>
        <p:grpSpPr>
          <a:xfrm>
            <a:off x="319189" y="3810155"/>
            <a:ext cx="8644781" cy="207749"/>
            <a:chOff x="425586" y="5080202"/>
            <a:chExt cx="11526374" cy="276998"/>
          </a:xfrm>
        </p:grpSpPr>
        <p:cxnSp>
          <p:nvCxnSpPr>
            <p:cNvPr id="220" name="Straight Connector 219">
              <a:extLst>
                <a:ext uri="{FF2B5EF4-FFF2-40B4-BE49-F238E27FC236}">
                  <a16:creationId xmlns:a16="http://schemas.microsoft.com/office/drawing/2014/main" id="{9712E501-895E-47F7-832D-191DA336B6E6}"/>
                </a:ext>
              </a:extLst>
            </p:cNvPr>
            <p:cNvCxnSpPr>
              <a:cxnSpLocks/>
            </p:cNvCxnSpPr>
            <p:nvPr/>
          </p:nvCxnSpPr>
          <p:spPr>
            <a:xfrm>
              <a:off x="425586" y="5191002"/>
              <a:ext cx="503572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2809D0C2-D093-4AB3-B32D-224037ED0625}"/>
                </a:ext>
              </a:extLst>
            </p:cNvPr>
            <p:cNvSpPr txBox="1"/>
            <p:nvPr/>
          </p:nvSpPr>
          <p:spPr>
            <a:xfrm>
              <a:off x="5391744" y="5080202"/>
              <a:ext cx="1602799" cy="276998"/>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spAutoFit/>
            </a:bodyPr>
            <a:lstStyle/>
            <a:p>
              <a:pPr algn="ctr">
                <a:lnSpc>
                  <a:spcPct val="90000"/>
                </a:lnSpc>
                <a:spcAft>
                  <a:spcPts val="450"/>
                </a:spcAft>
              </a:pPr>
              <a:r>
                <a:rPr lang="en-US" sz="1500" b="1" dirty="0">
                  <a:latin typeface="Segoe UI Light" panose="020B0502040204020203" pitchFamily="34" charset="0"/>
                  <a:cs typeface="Segoe UI Light" panose="020B0502040204020203" pitchFamily="34" charset="0"/>
                </a:rPr>
                <a:t>In a nutshell</a:t>
              </a:r>
            </a:p>
          </p:txBody>
        </p:sp>
        <p:cxnSp>
          <p:nvCxnSpPr>
            <p:cNvPr id="222" name="Straight Connector 221">
              <a:extLst>
                <a:ext uri="{FF2B5EF4-FFF2-40B4-BE49-F238E27FC236}">
                  <a16:creationId xmlns:a16="http://schemas.microsoft.com/office/drawing/2014/main" id="{3A0ED9D4-569C-4727-B7B4-6217F2B9B16C}"/>
                </a:ext>
              </a:extLst>
            </p:cNvPr>
            <p:cNvCxnSpPr>
              <a:cxnSpLocks/>
              <a:stCxn id="221" idx="3"/>
            </p:cNvCxnSpPr>
            <p:nvPr/>
          </p:nvCxnSpPr>
          <p:spPr>
            <a:xfrm flipV="1">
              <a:off x="6994543" y="5191002"/>
              <a:ext cx="4957417" cy="2770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F57C62-2B70-47AA-A8E9-953F5AED9E7D}"/>
              </a:ext>
            </a:extLst>
          </p:cNvPr>
          <p:cNvSpPr>
            <a:spLocks noGrp="1"/>
          </p:cNvSpPr>
          <p:nvPr>
            <p:ph type="title"/>
          </p:nvPr>
        </p:nvSpPr>
        <p:spPr>
          <a:xfrm>
            <a:off x="319819" y="166937"/>
            <a:ext cx="8502029" cy="568517"/>
          </a:xfrm>
        </p:spPr>
        <p:txBody>
          <a:bodyPr/>
          <a:lstStyle/>
          <a:p>
            <a:r>
              <a:rPr lang="en-GB" dirty="0">
                <a:latin typeface="Segoe UI Light" panose="020B0502040204020203" pitchFamily="34" charset="0"/>
                <a:cs typeface="Segoe UI Light" panose="020B0502040204020203" pitchFamily="34" charset="0"/>
              </a:rPr>
              <a:t>Get Started With Azure File Sync - summary</a:t>
            </a:r>
          </a:p>
        </p:txBody>
      </p:sp>
      <p:sp>
        <p:nvSpPr>
          <p:cNvPr id="5" name="Freeform: Shape 4">
            <a:extLst>
              <a:ext uri="{FF2B5EF4-FFF2-40B4-BE49-F238E27FC236}">
                <a16:creationId xmlns:a16="http://schemas.microsoft.com/office/drawing/2014/main" id="{D634B3D9-B5BE-48FD-B5BE-3E9D7EF1693D}"/>
              </a:ext>
            </a:extLst>
          </p:cNvPr>
          <p:cNvSpPr/>
          <p:nvPr/>
        </p:nvSpPr>
        <p:spPr>
          <a:xfrm>
            <a:off x="8645276" y="473983"/>
            <a:ext cx="17948" cy="17948"/>
          </a:xfrm>
          <a:custGeom>
            <a:avLst/>
            <a:gdLst>
              <a:gd name="connsiteX0" fmla="*/ 75705 w 75052"/>
              <a:gd name="connsiteY0" fmla="*/ 38935 h 75052"/>
              <a:gd name="connsiteX1" fmla="*/ 38935 w 75052"/>
              <a:gd name="connsiteY1" fmla="*/ 75705 h 75052"/>
              <a:gd name="connsiteX2" fmla="*/ 2165 w 75052"/>
              <a:gd name="connsiteY2" fmla="*/ 38935 h 75052"/>
              <a:gd name="connsiteX3" fmla="*/ 38935 w 75052"/>
              <a:gd name="connsiteY3" fmla="*/ 2165 h 75052"/>
              <a:gd name="connsiteX4" fmla="*/ 75705 w 75052"/>
              <a:gd name="connsiteY4" fmla="*/ 38935 h 7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2" h="75052">
                <a:moveTo>
                  <a:pt x="75705" y="38935"/>
                </a:moveTo>
                <a:cubicBezTo>
                  <a:pt x="75705" y="59243"/>
                  <a:pt x="59243" y="75705"/>
                  <a:pt x="38935" y="75705"/>
                </a:cubicBezTo>
                <a:cubicBezTo>
                  <a:pt x="18627" y="75705"/>
                  <a:pt x="2165" y="59243"/>
                  <a:pt x="2165" y="38935"/>
                </a:cubicBezTo>
                <a:cubicBezTo>
                  <a:pt x="2165" y="18627"/>
                  <a:pt x="18627" y="2165"/>
                  <a:pt x="38935" y="2165"/>
                </a:cubicBezTo>
                <a:cubicBezTo>
                  <a:pt x="59243" y="2165"/>
                  <a:pt x="75705" y="18627"/>
                  <a:pt x="75705" y="38935"/>
                </a:cubicBezTo>
                <a:close/>
              </a:path>
            </a:pathLst>
          </a:custGeom>
          <a:solidFill>
            <a:schemeClr val="bg1"/>
          </a:solidFill>
          <a:ln w="9525" cap="flat">
            <a:solidFill>
              <a:schemeClr val="tx2"/>
            </a:solidFill>
            <a:prstDash val="solid"/>
            <a:miter/>
          </a:ln>
        </p:spPr>
        <p:txBody>
          <a:bodyPr rtlCol="0" anchor="ctr"/>
          <a:lstStyle/>
          <a:p>
            <a:endParaRPr lang="en-GB" sz="1298"/>
          </a:p>
        </p:txBody>
      </p:sp>
      <p:sp>
        <p:nvSpPr>
          <p:cNvPr id="7" name="TextBox 6">
            <a:extLst>
              <a:ext uri="{FF2B5EF4-FFF2-40B4-BE49-F238E27FC236}">
                <a16:creationId xmlns:a16="http://schemas.microsoft.com/office/drawing/2014/main" id="{097BBA01-1EC4-4561-840F-F34C75EAE8B3}"/>
              </a:ext>
            </a:extLst>
          </p:cNvPr>
          <p:cNvSpPr txBox="1"/>
          <p:nvPr/>
        </p:nvSpPr>
        <p:spPr>
          <a:xfrm>
            <a:off x="988092" y="991173"/>
            <a:ext cx="7741571" cy="415498"/>
          </a:xfrm>
          <a:prstGeom prst="rect">
            <a:avLst/>
          </a:prstGeom>
          <a:noFill/>
        </p:spPr>
        <p:txBody>
          <a:bodyPr wrap="square" lIns="0" tIns="0" rIns="0" bIns="0" rtlCol="0">
            <a:spAutoFit/>
          </a:bodyPr>
          <a:lstStyle/>
          <a:p>
            <a:pPr>
              <a:lnSpc>
                <a:spcPct val="90000"/>
              </a:lnSpc>
              <a:spcAft>
                <a:spcPts val="441"/>
              </a:spcAft>
            </a:pPr>
            <a:r>
              <a:rPr lang="en-US" sz="1500" b="1" dirty="0">
                <a:solidFill>
                  <a:schemeClr val="accent4"/>
                </a:solidFill>
                <a:latin typeface="Segoe UI Light" panose="020B0502040204020203" pitchFamily="34" charset="0"/>
                <a:cs typeface="Segoe UI Light" panose="020B0502040204020203" pitchFamily="34" charset="0"/>
              </a:rPr>
              <a:t>Azure File Sync</a:t>
            </a:r>
            <a:br>
              <a:rPr lang="en-US" sz="1500" b="1" dirty="0">
                <a:solidFill>
                  <a:schemeClr val="accent4"/>
                </a:solidFill>
                <a:latin typeface="Segoe UI Light" panose="020B0502040204020203" pitchFamily="34" charset="0"/>
                <a:cs typeface="Segoe UI Light" panose="020B0502040204020203" pitchFamily="34" charset="0"/>
              </a:rPr>
            </a:br>
            <a:r>
              <a:rPr lang="en-US" sz="1500" b="1" dirty="0">
                <a:solidFill>
                  <a:schemeClr val="accent4"/>
                </a:solidFill>
                <a:latin typeface="Segoe UI Light" panose="020B0502040204020203" pitchFamily="34" charset="0"/>
                <a:cs typeface="Segoe UI Light" panose="020B0502040204020203" pitchFamily="34" charset="0"/>
              </a:rPr>
              <a:t>can help you move your data into cloud while keeping your frequently accessed data near you</a:t>
            </a:r>
          </a:p>
        </p:txBody>
      </p:sp>
      <p:cxnSp>
        <p:nvCxnSpPr>
          <p:cNvPr id="12" name="Straight Arrow Connector 11">
            <a:extLst>
              <a:ext uri="{FF2B5EF4-FFF2-40B4-BE49-F238E27FC236}">
                <a16:creationId xmlns:a16="http://schemas.microsoft.com/office/drawing/2014/main" id="{BCFB1E48-9AFF-4D7B-B867-8D5B64C2B061}"/>
              </a:ext>
            </a:extLst>
          </p:cNvPr>
          <p:cNvCxnSpPr>
            <a:cxnSpLocks/>
          </p:cNvCxnSpPr>
          <p:nvPr/>
        </p:nvCxnSpPr>
        <p:spPr>
          <a:xfrm>
            <a:off x="1463560" y="1482765"/>
            <a:ext cx="6279476" cy="14233"/>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8AC867-3F13-4120-ACA3-67AA9A721AE2}"/>
              </a:ext>
            </a:extLst>
          </p:cNvPr>
          <p:cNvCxnSpPr/>
          <p:nvPr/>
        </p:nvCxnSpPr>
        <p:spPr>
          <a:xfrm>
            <a:off x="6582556" y="2854907"/>
            <a:ext cx="235767"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FB249F8-861D-41DE-B6B1-818523AE6D26}"/>
              </a:ext>
            </a:extLst>
          </p:cNvPr>
          <p:cNvSpPr txBox="1"/>
          <p:nvPr/>
        </p:nvSpPr>
        <p:spPr>
          <a:xfrm>
            <a:off x="2792446" y="4379602"/>
            <a:ext cx="801386" cy="488852"/>
          </a:xfrm>
          <a:prstGeom prst="rect">
            <a:avLst/>
          </a:prstGeom>
          <a:noFill/>
          <a:ln>
            <a:noFill/>
          </a:ln>
        </p:spPr>
        <p:txBody>
          <a:bodyPr wrap="square" lIns="0" tIns="0" rIns="0" bIns="0" rtlCol="0">
            <a:spAutoFit/>
          </a:bodyPr>
          <a:lstStyle/>
          <a:p>
            <a:pPr>
              <a:lnSpc>
                <a:spcPct val="90000"/>
              </a:lnSpc>
              <a:spcAft>
                <a:spcPts val="441"/>
              </a:spcAft>
            </a:pPr>
            <a:r>
              <a:rPr lang="en-US" sz="1765" b="1" dirty="0">
                <a:solidFill>
                  <a:schemeClr val="bg1"/>
                </a:solidFill>
                <a:latin typeface="Segoe UI Light" panose="020B0502040204020203" pitchFamily="34" charset="0"/>
                <a:cs typeface="Segoe UI Light" panose="020B0502040204020203" pitchFamily="34" charset="0"/>
              </a:rPr>
              <a:t>Prepare Server</a:t>
            </a:r>
          </a:p>
        </p:txBody>
      </p:sp>
      <p:sp>
        <p:nvSpPr>
          <p:cNvPr id="31" name="TextBox 30">
            <a:extLst>
              <a:ext uri="{FF2B5EF4-FFF2-40B4-BE49-F238E27FC236}">
                <a16:creationId xmlns:a16="http://schemas.microsoft.com/office/drawing/2014/main" id="{58C687B9-7F0B-4BC0-A69F-EFE2BC866373}"/>
              </a:ext>
            </a:extLst>
          </p:cNvPr>
          <p:cNvSpPr txBox="1"/>
          <p:nvPr/>
        </p:nvSpPr>
        <p:spPr>
          <a:xfrm>
            <a:off x="4723379" y="4368415"/>
            <a:ext cx="919661" cy="488852"/>
          </a:xfrm>
          <a:prstGeom prst="rect">
            <a:avLst/>
          </a:prstGeom>
          <a:noFill/>
          <a:ln>
            <a:noFill/>
          </a:ln>
        </p:spPr>
        <p:txBody>
          <a:bodyPr wrap="square" lIns="0" tIns="0" rIns="0" bIns="0" rtlCol="0">
            <a:spAutoFit/>
          </a:bodyPr>
          <a:lstStyle/>
          <a:p>
            <a:pPr>
              <a:lnSpc>
                <a:spcPct val="90000"/>
              </a:lnSpc>
              <a:spcAft>
                <a:spcPts val="441"/>
              </a:spcAft>
            </a:pPr>
            <a:r>
              <a:rPr lang="en-US" sz="1765" b="1" dirty="0">
                <a:solidFill>
                  <a:schemeClr val="bg1"/>
                </a:solidFill>
                <a:latin typeface="Segoe UI Light" panose="020B0502040204020203" pitchFamily="34" charset="0"/>
                <a:cs typeface="Segoe UI Light" panose="020B0502040204020203" pitchFamily="34" charset="0"/>
              </a:rPr>
              <a:t>Connect to cloud</a:t>
            </a:r>
          </a:p>
        </p:txBody>
      </p:sp>
      <p:cxnSp>
        <p:nvCxnSpPr>
          <p:cNvPr id="34" name="Straight Arrow Connector 33">
            <a:extLst>
              <a:ext uri="{FF2B5EF4-FFF2-40B4-BE49-F238E27FC236}">
                <a16:creationId xmlns:a16="http://schemas.microsoft.com/office/drawing/2014/main" id="{428C801D-430C-433B-9D68-5B4399955C11}"/>
              </a:ext>
            </a:extLst>
          </p:cNvPr>
          <p:cNvCxnSpPr>
            <a:cxnSpLocks/>
          </p:cNvCxnSpPr>
          <p:nvPr/>
        </p:nvCxnSpPr>
        <p:spPr>
          <a:xfrm>
            <a:off x="5630910" y="4482091"/>
            <a:ext cx="825272"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ED289FD-BDF9-430A-B37D-3C33ACC7D15D}"/>
              </a:ext>
            </a:extLst>
          </p:cNvPr>
          <p:cNvCxnSpPr>
            <a:cxnSpLocks/>
          </p:cNvCxnSpPr>
          <p:nvPr/>
        </p:nvCxnSpPr>
        <p:spPr>
          <a:xfrm>
            <a:off x="3645115" y="4501799"/>
            <a:ext cx="987755"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35E8971-46A6-498E-8557-F5E0E891D2E0}"/>
              </a:ext>
            </a:extLst>
          </p:cNvPr>
          <p:cNvCxnSpPr/>
          <p:nvPr/>
        </p:nvCxnSpPr>
        <p:spPr>
          <a:xfrm>
            <a:off x="2002179" y="2854907"/>
            <a:ext cx="235767"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8FB0564-9BA2-4083-931B-C1CCF0EC55FC}"/>
              </a:ext>
            </a:extLst>
          </p:cNvPr>
          <p:cNvCxnSpPr/>
          <p:nvPr/>
        </p:nvCxnSpPr>
        <p:spPr>
          <a:xfrm>
            <a:off x="3526000" y="2854907"/>
            <a:ext cx="235767"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6E535C1-0019-4B25-ADB2-1FF219D5C120}"/>
              </a:ext>
            </a:extLst>
          </p:cNvPr>
          <p:cNvCxnSpPr/>
          <p:nvPr/>
        </p:nvCxnSpPr>
        <p:spPr>
          <a:xfrm>
            <a:off x="5049821" y="2854907"/>
            <a:ext cx="235767" cy="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470A6D4-72FB-4EB1-83EE-DB69EE269174}"/>
              </a:ext>
            </a:extLst>
          </p:cNvPr>
          <p:cNvSpPr txBox="1"/>
          <p:nvPr/>
        </p:nvSpPr>
        <p:spPr>
          <a:xfrm>
            <a:off x="285750" y="4404320"/>
            <a:ext cx="1979987" cy="244426"/>
          </a:xfrm>
          <a:prstGeom prst="rect">
            <a:avLst/>
          </a:prstGeom>
          <a:noFill/>
          <a:ln>
            <a:noFill/>
          </a:ln>
        </p:spPr>
        <p:txBody>
          <a:bodyPr wrap="square" lIns="0" tIns="0" rIns="0" bIns="0" rtlCol="0">
            <a:spAutoFit/>
          </a:bodyPr>
          <a:lstStyle/>
          <a:p>
            <a:pPr>
              <a:lnSpc>
                <a:spcPct val="90000"/>
              </a:lnSpc>
              <a:spcAft>
                <a:spcPts val="441"/>
              </a:spcAft>
            </a:pPr>
            <a:r>
              <a:rPr lang="en-US" sz="1765" b="1" dirty="0">
                <a:solidFill>
                  <a:schemeClr val="bg1"/>
                </a:solidFill>
                <a:latin typeface="Segoe UI Light" panose="020B0502040204020203" pitchFamily="34" charset="0"/>
                <a:cs typeface="Segoe UI Light" panose="020B0502040204020203" pitchFamily="34" charset="0"/>
              </a:rPr>
              <a:t>Setup</a:t>
            </a:r>
            <a:r>
              <a:rPr lang="en-US" sz="1765" dirty="0">
                <a:solidFill>
                  <a:schemeClr val="bg1"/>
                </a:solidFill>
                <a:latin typeface="Segoe UI Light" panose="020B0502040204020203" pitchFamily="34" charset="0"/>
                <a:cs typeface="Segoe UI Light" panose="020B0502040204020203" pitchFamily="34" charset="0"/>
              </a:rPr>
              <a:t> </a:t>
            </a:r>
            <a:r>
              <a:rPr lang="en-US" sz="1765" b="1" dirty="0">
                <a:solidFill>
                  <a:schemeClr val="bg1"/>
                </a:solidFill>
                <a:latin typeface="Segoe UI Light" panose="020B0502040204020203" pitchFamily="34" charset="0"/>
                <a:cs typeface="Segoe UI Light" panose="020B0502040204020203" pitchFamily="34" charset="0"/>
              </a:rPr>
              <a:t>Prerequisites</a:t>
            </a:r>
          </a:p>
        </p:txBody>
      </p:sp>
      <p:cxnSp>
        <p:nvCxnSpPr>
          <p:cNvPr id="145" name="Straight Arrow Connector 144">
            <a:extLst>
              <a:ext uri="{FF2B5EF4-FFF2-40B4-BE49-F238E27FC236}">
                <a16:creationId xmlns:a16="http://schemas.microsoft.com/office/drawing/2014/main" id="{20EB639E-7D39-451E-85AF-5FC3952882D4}"/>
              </a:ext>
            </a:extLst>
          </p:cNvPr>
          <p:cNvCxnSpPr>
            <a:cxnSpLocks/>
          </p:cNvCxnSpPr>
          <p:nvPr/>
        </p:nvCxnSpPr>
        <p:spPr>
          <a:xfrm>
            <a:off x="2137171" y="4482091"/>
            <a:ext cx="523649" cy="0"/>
          </a:xfrm>
          <a:prstGeom prst="straightConnector1">
            <a:avLst/>
          </a:prstGeom>
          <a:ln w="190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1BF9A6C0-DCCD-4B14-880C-19E676C2015C}"/>
              </a:ext>
            </a:extLst>
          </p:cNvPr>
          <p:cNvSpPr txBox="1"/>
          <p:nvPr/>
        </p:nvSpPr>
        <p:spPr>
          <a:xfrm>
            <a:off x="6565616" y="4375231"/>
            <a:ext cx="2265863" cy="244426"/>
          </a:xfrm>
          <a:prstGeom prst="rect">
            <a:avLst/>
          </a:prstGeom>
          <a:noFill/>
          <a:ln>
            <a:noFill/>
          </a:ln>
        </p:spPr>
        <p:txBody>
          <a:bodyPr wrap="square" lIns="0" tIns="0" rIns="0" bIns="0" rtlCol="0">
            <a:spAutoFit/>
          </a:bodyPr>
          <a:lstStyle/>
          <a:p>
            <a:pPr>
              <a:lnSpc>
                <a:spcPct val="90000"/>
              </a:lnSpc>
              <a:spcAft>
                <a:spcPts val="441"/>
              </a:spcAft>
            </a:pPr>
            <a:r>
              <a:rPr lang="en-US" sz="1765" b="1" dirty="0">
                <a:solidFill>
                  <a:schemeClr val="bg1"/>
                </a:solidFill>
                <a:latin typeface="Segoe UI Light" panose="020B0502040204020203" pitchFamily="34" charset="0"/>
                <a:cs typeface="Segoe UI Light" panose="020B0502040204020203" pitchFamily="34" charset="0"/>
              </a:rPr>
              <a:t>Access from anywhere</a:t>
            </a:r>
          </a:p>
        </p:txBody>
      </p:sp>
      <p:grpSp>
        <p:nvGrpSpPr>
          <p:cNvPr id="182" name="Group 181">
            <a:extLst>
              <a:ext uri="{FF2B5EF4-FFF2-40B4-BE49-F238E27FC236}">
                <a16:creationId xmlns:a16="http://schemas.microsoft.com/office/drawing/2014/main" id="{4C83A073-9E32-44BA-9478-5F4BC2D287BC}"/>
              </a:ext>
            </a:extLst>
          </p:cNvPr>
          <p:cNvGrpSpPr/>
          <p:nvPr/>
        </p:nvGrpSpPr>
        <p:grpSpPr>
          <a:xfrm>
            <a:off x="6834694" y="1661129"/>
            <a:ext cx="1372285" cy="2016085"/>
            <a:chOff x="9112925" y="2462488"/>
            <a:chExt cx="1829713" cy="2688113"/>
          </a:xfrm>
        </p:grpSpPr>
        <p:grpSp>
          <p:nvGrpSpPr>
            <p:cNvPr id="41" name="Group 40">
              <a:extLst>
                <a:ext uri="{FF2B5EF4-FFF2-40B4-BE49-F238E27FC236}">
                  <a16:creationId xmlns:a16="http://schemas.microsoft.com/office/drawing/2014/main" id="{EF67B230-A07B-43CB-A364-B40D5E10ECFD}"/>
                </a:ext>
              </a:extLst>
            </p:cNvPr>
            <p:cNvGrpSpPr/>
            <p:nvPr/>
          </p:nvGrpSpPr>
          <p:grpSpPr>
            <a:xfrm>
              <a:off x="9112925" y="2462488"/>
              <a:ext cx="1829713" cy="2688113"/>
              <a:chOff x="10555548" y="2511369"/>
              <a:chExt cx="1866403" cy="2742015"/>
            </a:xfrm>
          </p:grpSpPr>
          <p:sp>
            <p:nvSpPr>
              <p:cNvPr id="22" name="Right Bracket 21">
                <a:extLst>
                  <a:ext uri="{FF2B5EF4-FFF2-40B4-BE49-F238E27FC236}">
                    <a16:creationId xmlns:a16="http://schemas.microsoft.com/office/drawing/2014/main" id="{5B11BC7B-7A11-4255-8FC1-231F9B6C0010}"/>
                  </a:ext>
                </a:extLst>
              </p:cNvPr>
              <p:cNvSpPr/>
              <p:nvPr/>
            </p:nvSpPr>
            <p:spPr>
              <a:xfrm rot="10800000">
                <a:off x="10555548" y="2511369"/>
                <a:ext cx="452993" cy="2742015"/>
              </a:xfrm>
              <a:prstGeom prst="rightBracket">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298">
                  <a:solidFill>
                    <a:schemeClr val="accent6">
                      <a:lumMod val="50000"/>
                    </a:schemeClr>
                  </a:solidFill>
                  <a:latin typeface="Segoe UI Light" panose="020B0502040204020203" pitchFamily="34" charset="0"/>
                  <a:cs typeface="Segoe UI Light" panose="020B0502040204020203" pitchFamily="34" charset="0"/>
                </a:endParaRPr>
              </a:p>
            </p:txBody>
          </p:sp>
          <p:sp>
            <p:nvSpPr>
              <p:cNvPr id="25" name="TextBox 24">
                <a:extLst>
                  <a:ext uri="{FF2B5EF4-FFF2-40B4-BE49-F238E27FC236}">
                    <a16:creationId xmlns:a16="http://schemas.microsoft.com/office/drawing/2014/main" id="{05449F8B-95FD-4075-951D-9074F8EEC2B3}"/>
                  </a:ext>
                </a:extLst>
              </p:cNvPr>
              <p:cNvSpPr txBox="1"/>
              <p:nvPr/>
            </p:nvSpPr>
            <p:spPr>
              <a:xfrm>
                <a:off x="11294357" y="2840527"/>
                <a:ext cx="968369" cy="339064"/>
              </a:xfrm>
              <a:prstGeom prst="rect">
                <a:avLst/>
              </a:prstGeom>
              <a:noFill/>
            </p:spPr>
            <p:txBody>
              <a:bodyPr wrap="square" lIns="0" tIns="0" rIns="0" bIns="0" rtlCol="0">
                <a:spAutoFit/>
              </a:bodyPr>
              <a:lstStyle/>
              <a:p>
                <a:pPr>
                  <a:lnSpc>
                    <a:spcPct val="90000"/>
                  </a:lnSpc>
                  <a:spcAft>
                    <a:spcPts val="441"/>
                  </a:spcAft>
                </a:pPr>
                <a:r>
                  <a:rPr lang="en-US" sz="900" b="1" dirty="0">
                    <a:solidFill>
                      <a:schemeClr val="accent4"/>
                    </a:solidFill>
                    <a:latin typeface="Segoe UI Light" panose="020B0502040204020203" pitchFamily="34" charset="0"/>
                    <a:cs typeface="Segoe UI Light" panose="020B0502040204020203" pitchFamily="34" charset="0"/>
                  </a:rPr>
                  <a:t>On prem and Cloud Access</a:t>
                </a:r>
              </a:p>
            </p:txBody>
          </p:sp>
          <p:sp>
            <p:nvSpPr>
              <p:cNvPr id="26" name="TextBox 25">
                <a:extLst>
                  <a:ext uri="{FF2B5EF4-FFF2-40B4-BE49-F238E27FC236}">
                    <a16:creationId xmlns:a16="http://schemas.microsoft.com/office/drawing/2014/main" id="{0D4E382C-19E9-4DF2-947C-B00E4067922F}"/>
                  </a:ext>
                </a:extLst>
              </p:cNvPr>
              <p:cNvSpPr txBox="1"/>
              <p:nvPr/>
            </p:nvSpPr>
            <p:spPr>
              <a:xfrm>
                <a:off x="11294357" y="3762891"/>
                <a:ext cx="986023" cy="339064"/>
              </a:xfrm>
              <a:prstGeom prst="rect">
                <a:avLst/>
              </a:prstGeom>
              <a:noFill/>
            </p:spPr>
            <p:txBody>
              <a:bodyPr wrap="square" lIns="0" tIns="0" rIns="0" bIns="0" rtlCol="0">
                <a:spAutoFit/>
              </a:bodyPr>
              <a:lstStyle/>
              <a:p>
                <a:pPr>
                  <a:lnSpc>
                    <a:spcPct val="90000"/>
                  </a:lnSpc>
                  <a:spcAft>
                    <a:spcPts val="441"/>
                  </a:spcAft>
                </a:pPr>
                <a:r>
                  <a:rPr lang="en-US" sz="900" b="1" dirty="0">
                    <a:solidFill>
                      <a:schemeClr val="accent4"/>
                    </a:solidFill>
                    <a:latin typeface="Segoe UI Light" panose="020B0502040204020203" pitchFamily="34" charset="0"/>
                    <a:cs typeface="Segoe UI Light" panose="020B0502040204020203" pitchFamily="34" charset="0"/>
                  </a:rPr>
                  <a:t>Existing End Users Access</a:t>
                </a:r>
              </a:p>
            </p:txBody>
          </p:sp>
          <p:sp>
            <p:nvSpPr>
              <p:cNvPr id="27" name="TextBox 26">
                <a:extLst>
                  <a:ext uri="{FF2B5EF4-FFF2-40B4-BE49-F238E27FC236}">
                    <a16:creationId xmlns:a16="http://schemas.microsoft.com/office/drawing/2014/main" id="{9102BC9A-7779-4F28-823B-F6B5395AA921}"/>
                  </a:ext>
                </a:extLst>
              </p:cNvPr>
              <p:cNvSpPr txBox="1"/>
              <p:nvPr/>
            </p:nvSpPr>
            <p:spPr>
              <a:xfrm>
                <a:off x="11294357" y="4626316"/>
                <a:ext cx="1127594" cy="508596"/>
              </a:xfrm>
              <a:prstGeom prst="rect">
                <a:avLst/>
              </a:prstGeom>
              <a:noFill/>
            </p:spPr>
            <p:txBody>
              <a:bodyPr wrap="square" lIns="0" tIns="0" rIns="0" bIns="0" rtlCol="0">
                <a:spAutoFit/>
              </a:bodyPr>
              <a:lstStyle/>
              <a:p>
                <a:pPr>
                  <a:lnSpc>
                    <a:spcPct val="90000"/>
                  </a:lnSpc>
                  <a:spcAft>
                    <a:spcPts val="441"/>
                  </a:spcAft>
                </a:pPr>
                <a:r>
                  <a:rPr lang="en-US" sz="900" b="1" dirty="0">
                    <a:solidFill>
                      <a:schemeClr val="accent4"/>
                    </a:solidFill>
                    <a:latin typeface="Segoe UI Light" panose="020B0502040204020203" pitchFamily="34" charset="0"/>
                    <a:cs typeface="Segoe UI Light" panose="020B0502040204020203" pitchFamily="34" charset="0"/>
                  </a:rPr>
                  <a:t>No change in Application config</a:t>
                </a:r>
              </a:p>
            </p:txBody>
          </p:sp>
          <p:sp>
            <p:nvSpPr>
              <p:cNvPr id="68" name="Oval 67">
                <a:extLst>
                  <a:ext uri="{FF2B5EF4-FFF2-40B4-BE49-F238E27FC236}">
                    <a16:creationId xmlns:a16="http://schemas.microsoft.com/office/drawing/2014/main" id="{75AA8E25-58BB-4F8E-9DA1-D1787F0F5E73}"/>
                  </a:ext>
                </a:extLst>
              </p:cNvPr>
              <p:cNvSpPr/>
              <p:nvPr/>
            </p:nvSpPr>
            <p:spPr bwMode="auto">
              <a:xfrm>
                <a:off x="10654789" y="2636221"/>
                <a:ext cx="584200" cy="584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39" name="Group 38">
                <a:extLst>
                  <a:ext uri="{FF2B5EF4-FFF2-40B4-BE49-F238E27FC236}">
                    <a16:creationId xmlns:a16="http://schemas.microsoft.com/office/drawing/2014/main" id="{1FB339A7-1147-4775-A16C-E492AF2019D8}"/>
                  </a:ext>
                </a:extLst>
              </p:cNvPr>
              <p:cNvGrpSpPr/>
              <p:nvPr/>
            </p:nvGrpSpPr>
            <p:grpSpPr>
              <a:xfrm>
                <a:off x="10654789" y="4537591"/>
                <a:ext cx="584200" cy="584200"/>
                <a:chOff x="10563225" y="4474091"/>
                <a:chExt cx="711200" cy="711200"/>
              </a:xfrm>
            </p:grpSpPr>
            <p:sp>
              <p:nvSpPr>
                <p:cNvPr id="71" name="Oval 70">
                  <a:extLst>
                    <a:ext uri="{FF2B5EF4-FFF2-40B4-BE49-F238E27FC236}">
                      <a16:creationId xmlns:a16="http://schemas.microsoft.com/office/drawing/2014/main" id="{FF5C00C0-3BC8-4753-915E-F6AD4ED84CB9}"/>
                    </a:ext>
                  </a:extLst>
                </p:cNvPr>
                <p:cNvSpPr/>
                <p:nvPr/>
              </p:nvSpPr>
              <p:spPr bwMode="auto">
                <a:xfrm>
                  <a:off x="10563225" y="4474091"/>
                  <a:ext cx="711200" cy="711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pic>
              <p:nvPicPr>
                <p:cNvPr id="46" name="Graphic 45">
                  <a:extLst>
                    <a:ext uri="{FF2B5EF4-FFF2-40B4-BE49-F238E27FC236}">
                      <a16:creationId xmlns:a16="http://schemas.microsoft.com/office/drawing/2014/main" id="{EACAB7EB-626D-485B-9596-E68CA3ECB4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4063" y="4624929"/>
                  <a:ext cx="409525" cy="409525"/>
                </a:xfrm>
                <a:prstGeom prst="rect">
                  <a:avLst/>
                </a:prstGeom>
              </p:spPr>
            </p:pic>
          </p:grpSp>
          <p:sp>
            <p:nvSpPr>
              <p:cNvPr id="70" name="Oval 69">
                <a:extLst>
                  <a:ext uri="{FF2B5EF4-FFF2-40B4-BE49-F238E27FC236}">
                    <a16:creationId xmlns:a16="http://schemas.microsoft.com/office/drawing/2014/main" id="{8005405C-E96D-42B1-810E-B1D8ABBBE80E}"/>
                  </a:ext>
                </a:extLst>
              </p:cNvPr>
              <p:cNvSpPr/>
              <p:nvPr/>
            </p:nvSpPr>
            <p:spPr bwMode="auto">
              <a:xfrm>
                <a:off x="10654789" y="3605802"/>
                <a:ext cx="584200" cy="5842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sp>
          <p:nvSpPr>
            <p:cNvPr id="180" name="cloud_2" title="Icon of a cloud made of two arrows pointing towards eachother">
              <a:extLst>
                <a:ext uri="{FF2B5EF4-FFF2-40B4-BE49-F238E27FC236}">
                  <a16:creationId xmlns:a16="http://schemas.microsoft.com/office/drawing/2014/main" id="{3FC778F1-0D5B-414D-9C0A-F0882B111AFC}"/>
                </a:ext>
              </a:extLst>
            </p:cNvPr>
            <p:cNvSpPr>
              <a:spLocks noChangeAspect="1" noEditPoints="1"/>
            </p:cNvSpPr>
            <p:nvPr/>
          </p:nvSpPr>
          <p:spPr bwMode="auto">
            <a:xfrm>
              <a:off x="9279719" y="2744529"/>
              <a:ext cx="441602" cy="254838"/>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4"/>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accent6">
                    <a:lumMod val="50000"/>
                  </a:schemeClr>
                </a:solidFill>
                <a:latin typeface="Segoe UI Light" panose="020B0502040204020203" pitchFamily="34" charset="0"/>
                <a:cs typeface="Segoe UI Light" panose="020B0502040204020203" pitchFamily="34" charset="0"/>
              </a:endParaRPr>
            </a:p>
          </p:txBody>
        </p:sp>
        <p:sp>
          <p:nvSpPr>
            <p:cNvPr id="181" name="people_3" title="Icon of a person surrounded by brackets">
              <a:extLst>
                <a:ext uri="{FF2B5EF4-FFF2-40B4-BE49-F238E27FC236}">
                  <a16:creationId xmlns:a16="http://schemas.microsoft.com/office/drawing/2014/main" id="{6EDF8CD0-31C8-48EA-820A-61C2CCACBD6D}"/>
                </a:ext>
              </a:extLst>
            </p:cNvPr>
            <p:cNvSpPr>
              <a:spLocks noChangeAspect="1" noEditPoints="1"/>
            </p:cNvSpPr>
            <p:nvPr/>
          </p:nvSpPr>
          <p:spPr bwMode="auto">
            <a:xfrm>
              <a:off x="9335659" y="3660701"/>
              <a:ext cx="329002" cy="331632"/>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4"/>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1350" dirty="0">
                <a:solidFill>
                  <a:schemeClr val="accent6">
                    <a:lumMod val="50000"/>
                  </a:schemeClr>
                </a:solidFill>
                <a:latin typeface="Segoe UI Light" panose="020B0502040204020203" pitchFamily="34" charset="0"/>
                <a:cs typeface="Segoe UI Light" panose="020B0502040204020203" pitchFamily="34" charset="0"/>
              </a:endParaRPr>
            </a:p>
          </p:txBody>
        </p:sp>
      </p:grpSp>
      <p:grpSp>
        <p:nvGrpSpPr>
          <p:cNvPr id="38" name="Group 37">
            <a:extLst>
              <a:ext uri="{FF2B5EF4-FFF2-40B4-BE49-F238E27FC236}">
                <a16:creationId xmlns:a16="http://schemas.microsoft.com/office/drawing/2014/main" id="{C6190557-23E0-4211-9D9A-68EBA27D1FA7}"/>
              </a:ext>
            </a:extLst>
          </p:cNvPr>
          <p:cNvGrpSpPr/>
          <p:nvPr/>
        </p:nvGrpSpPr>
        <p:grpSpPr>
          <a:xfrm>
            <a:off x="908383" y="1661129"/>
            <a:ext cx="1141802" cy="2016085"/>
            <a:chOff x="1211176" y="2214838"/>
            <a:chExt cx="1522403" cy="2688113"/>
          </a:xfrm>
        </p:grpSpPr>
        <p:grpSp>
          <p:nvGrpSpPr>
            <p:cNvPr id="3" name="Group 2">
              <a:extLst>
                <a:ext uri="{FF2B5EF4-FFF2-40B4-BE49-F238E27FC236}">
                  <a16:creationId xmlns:a16="http://schemas.microsoft.com/office/drawing/2014/main" id="{30F243F7-E1CD-4DCA-9116-B0CC169EC3C8}"/>
                </a:ext>
              </a:extLst>
            </p:cNvPr>
            <p:cNvGrpSpPr/>
            <p:nvPr/>
          </p:nvGrpSpPr>
          <p:grpSpPr>
            <a:xfrm>
              <a:off x="1211176" y="2214838"/>
              <a:ext cx="1522403" cy="2688113"/>
              <a:chOff x="1211176" y="2214838"/>
              <a:chExt cx="1522403" cy="2688113"/>
            </a:xfrm>
          </p:grpSpPr>
          <p:sp>
            <p:nvSpPr>
              <p:cNvPr id="111" name="Oval 110">
                <a:extLst>
                  <a:ext uri="{FF2B5EF4-FFF2-40B4-BE49-F238E27FC236}">
                    <a16:creationId xmlns:a16="http://schemas.microsoft.com/office/drawing/2014/main" id="{ABFF00A1-C69B-4D0F-B10B-F23DA0A3CE8E}"/>
                  </a:ext>
                </a:extLst>
              </p:cNvPr>
              <p:cNvSpPr/>
              <p:nvPr/>
            </p:nvSpPr>
            <p:spPr bwMode="auto">
              <a:xfrm>
                <a:off x="1240326" y="3130859"/>
                <a:ext cx="572716" cy="572715"/>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sp>
            <p:nvSpPr>
              <p:cNvPr id="87" name="TextBox 86">
                <a:extLst>
                  <a:ext uri="{FF2B5EF4-FFF2-40B4-BE49-F238E27FC236}">
                    <a16:creationId xmlns:a16="http://schemas.microsoft.com/office/drawing/2014/main" id="{183FC92C-6DFD-463E-9C14-88FD05F9A49F}"/>
                  </a:ext>
                </a:extLst>
              </p:cNvPr>
              <p:cNvSpPr txBox="1"/>
              <p:nvPr/>
            </p:nvSpPr>
            <p:spPr>
              <a:xfrm>
                <a:off x="1869905" y="4252800"/>
                <a:ext cx="863674" cy="369332"/>
              </a:xfrm>
              <a:prstGeom prst="rect">
                <a:avLst/>
              </a:prstGeom>
              <a:noFill/>
            </p:spPr>
            <p:txBody>
              <a:bodyPr wrap="square" lIns="0" tIns="0" rIns="0" bIns="0" rtlCol="0">
                <a:spAutoFit/>
              </a:bodyPr>
              <a:lstStyle/>
              <a:p>
                <a:r>
                  <a:rPr lang="en-US" sz="900" b="1" dirty="0">
                    <a:solidFill>
                      <a:schemeClr val="accent4"/>
                    </a:solidFill>
                    <a:latin typeface="Segoe UI Light" panose="020B0502040204020203" pitchFamily="34" charset="0"/>
                    <a:cs typeface="Segoe UI Light" panose="020B0502040204020203" pitchFamily="34" charset="0"/>
                  </a:rPr>
                  <a:t>Azure Files share</a:t>
                </a:r>
              </a:p>
            </p:txBody>
          </p:sp>
          <p:grpSp>
            <p:nvGrpSpPr>
              <p:cNvPr id="150" name="Group 149">
                <a:extLst>
                  <a:ext uri="{FF2B5EF4-FFF2-40B4-BE49-F238E27FC236}">
                    <a16:creationId xmlns:a16="http://schemas.microsoft.com/office/drawing/2014/main" id="{D6F52C97-630B-4341-8DEA-D99867073F7C}"/>
                  </a:ext>
                </a:extLst>
              </p:cNvPr>
              <p:cNvGrpSpPr/>
              <p:nvPr/>
            </p:nvGrpSpPr>
            <p:grpSpPr>
              <a:xfrm>
                <a:off x="1211176" y="2214838"/>
                <a:ext cx="1487668" cy="2688113"/>
                <a:chOff x="426425" y="2462488"/>
                <a:chExt cx="1487668" cy="2688113"/>
              </a:xfrm>
            </p:grpSpPr>
            <p:grpSp>
              <p:nvGrpSpPr>
                <p:cNvPr id="40" name="Group 39">
                  <a:extLst>
                    <a:ext uri="{FF2B5EF4-FFF2-40B4-BE49-F238E27FC236}">
                      <a16:creationId xmlns:a16="http://schemas.microsoft.com/office/drawing/2014/main" id="{D042C4E8-04D0-4C0A-944C-FB110351D714}"/>
                    </a:ext>
                  </a:extLst>
                </p:cNvPr>
                <p:cNvGrpSpPr/>
                <p:nvPr/>
              </p:nvGrpSpPr>
              <p:grpSpPr>
                <a:xfrm>
                  <a:off x="426425" y="2462488"/>
                  <a:ext cx="1487668" cy="2688113"/>
                  <a:chOff x="434975" y="2511369"/>
                  <a:chExt cx="1517499" cy="2742015"/>
                </a:xfrm>
              </p:grpSpPr>
              <p:sp>
                <p:nvSpPr>
                  <p:cNvPr id="16" name="Right Bracket 15">
                    <a:extLst>
                      <a:ext uri="{FF2B5EF4-FFF2-40B4-BE49-F238E27FC236}">
                        <a16:creationId xmlns:a16="http://schemas.microsoft.com/office/drawing/2014/main" id="{3FC20B0C-9DBB-4165-B9C1-1E0E9B84C5A8}"/>
                      </a:ext>
                    </a:extLst>
                  </p:cNvPr>
                  <p:cNvSpPr/>
                  <p:nvPr/>
                </p:nvSpPr>
                <p:spPr>
                  <a:xfrm>
                    <a:off x="1447352" y="2511369"/>
                    <a:ext cx="452993" cy="2742015"/>
                  </a:xfrm>
                  <a:prstGeom prst="rightBracket">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US" sz="1298">
                      <a:solidFill>
                        <a:schemeClr val="accent6">
                          <a:lumMod val="50000"/>
                        </a:schemeClr>
                      </a:solidFill>
                      <a:latin typeface="Segoe UI Light" panose="020B0502040204020203" pitchFamily="34" charset="0"/>
                      <a:cs typeface="Segoe UI Light" panose="020B0502040204020203" pitchFamily="34" charset="0"/>
                    </a:endParaRPr>
                  </a:p>
                </p:txBody>
              </p:sp>
              <p:sp>
                <p:nvSpPr>
                  <p:cNvPr id="18" name="TextBox 17">
                    <a:extLst>
                      <a:ext uri="{FF2B5EF4-FFF2-40B4-BE49-F238E27FC236}">
                        <a16:creationId xmlns:a16="http://schemas.microsoft.com/office/drawing/2014/main" id="{7A053A29-4B2E-46A4-B38F-C3413E06E783}"/>
                      </a:ext>
                    </a:extLst>
                  </p:cNvPr>
                  <p:cNvSpPr txBox="1"/>
                  <p:nvPr/>
                </p:nvSpPr>
                <p:spPr>
                  <a:xfrm>
                    <a:off x="1071481" y="2741332"/>
                    <a:ext cx="880993" cy="345343"/>
                  </a:xfrm>
                  <a:prstGeom prst="rect">
                    <a:avLst/>
                  </a:prstGeom>
                  <a:noFill/>
                </p:spPr>
                <p:txBody>
                  <a:bodyPr wrap="square" lIns="0" tIns="0" rIns="0" bIns="0" rtlCol="0">
                    <a:spAutoFit/>
                  </a:bodyPr>
                  <a:lstStyle/>
                  <a:p>
                    <a:r>
                      <a:rPr lang="en-US" sz="825" b="1" dirty="0">
                        <a:solidFill>
                          <a:schemeClr val="accent4"/>
                        </a:solidFill>
                        <a:latin typeface="Segoe UI Light" panose="020B0502040204020203" pitchFamily="34" charset="0"/>
                        <a:cs typeface="Segoe UI Light" panose="020B0502040204020203" pitchFamily="34" charset="0"/>
                      </a:rPr>
                      <a:t>Windows File Server</a:t>
                    </a:r>
                  </a:p>
                </p:txBody>
              </p:sp>
              <p:sp>
                <p:nvSpPr>
                  <p:cNvPr id="19" name="TextBox 18">
                    <a:extLst>
                      <a:ext uri="{FF2B5EF4-FFF2-40B4-BE49-F238E27FC236}">
                        <a16:creationId xmlns:a16="http://schemas.microsoft.com/office/drawing/2014/main" id="{6876DAAB-0B0B-404F-A4DE-69452141AE76}"/>
                      </a:ext>
                    </a:extLst>
                  </p:cNvPr>
                  <p:cNvSpPr txBox="1"/>
                  <p:nvPr/>
                </p:nvSpPr>
                <p:spPr>
                  <a:xfrm>
                    <a:off x="1071482" y="3427423"/>
                    <a:ext cx="784952" cy="753476"/>
                  </a:xfrm>
                  <a:prstGeom prst="rect">
                    <a:avLst/>
                  </a:prstGeom>
                  <a:noFill/>
                </p:spPr>
                <p:txBody>
                  <a:bodyPr wrap="square" lIns="0" tIns="0" rIns="0" bIns="0" rtlCol="0">
                    <a:spAutoFit/>
                  </a:bodyPr>
                  <a:lstStyle/>
                  <a:p>
                    <a:r>
                      <a:rPr lang="en-US" sz="900" b="1" dirty="0">
                        <a:solidFill>
                          <a:schemeClr val="accent4"/>
                        </a:solidFill>
                        <a:latin typeface="Segoe UI Light" panose="020B0502040204020203" pitchFamily="34" charset="0"/>
                        <a:cs typeface="Segoe UI Light" panose="020B0502040204020203" pitchFamily="34" charset="0"/>
                      </a:rPr>
                      <a:t>Azure Storage Sync Service</a:t>
                    </a:r>
                  </a:p>
                </p:txBody>
              </p:sp>
              <p:sp>
                <p:nvSpPr>
                  <p:cNvPr id="21" name="Oval 20">
                    <a:extLst>
                      <a:ext uri="{FF2B5EF4-FFF2-40B4-BE49-F238E27FC236}">
                        <a16:creationId xmlns:a16="http://schemas.microsoft.com/office/drawing/2014/main" id="{7F8D5C29-FE0A-4A99-9C95-1B70EB012802}"/>
                      </a:ext>
                    </a:extLst>
                  </p:cNvPr>
                  <p:cNvSpPr/>
                  <p:nvPr/>
                </p:nvSpPr>
                <p:spPr bwMode="auto">
                  <a:xfrm>
                    <a:off x="434975" y="2616694"/>
                    <a:ext cx="584200" cy="5841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grpSp>
              <p:nvGrpSpPr>
                <p:cNvPr id="149" name="Group 148">
                  <a:extLst>
                    <a:ext uri="{FF2B5EF4-FFF2-40B4-BE49-F238E27FC236}">
                      <a16:creationId xmlns:a16="http://schemas.microsoft.com/office/drawing/2014/main" id="{E647F776-3403-4E1B-A089-E0FDE11CA757}"/>
                    </a:ext>
                  </a:extLst>
                </p:cNvPr>
                <p:cNvGrpSpPr/>
                <p:nvPr/>
              </p:nvGrpSpPr>
              <p:grpSpPr>
                <a:xfrm>
                  <a:off x="467588" y="4378263"/>
                  <a:ext cx="572716" cy="572716"/>
                  <a:chOff x="467588" y="4378263"/>
                  <a:chExt cx="572716" cy="572716"/>
                </a:xfrm>
              </p:grpSpPr>
              <p:sp>
                <p:nvSpPr>
                  <p:cNvPr id="89" name="Oval 88">
                    <a:extLst>
                      <a:ext uri="{FF2B5EF4-FFF2-40B4-BE49-F238E27FC236}">
                        <a16:creationId xmlns:a16="http://schemas.microsoft.com/office/drawing/2014/main" id="{74814438-E325-4A50-9920-742F4EDF5921}"/>
                      </a:ext>
                    </a:extLst>
                  </p:cNvPr>
                  <p:cNvSpPr/>
                  <p:nvPr/>
                </p:nvSpPr>
                <p:spPr bwMode="auto">
                  <a:xfrm>
                    <a:off x="467588" y="4378263"/>
                    <a:ext cx="572716" cy="57271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sp>
                <p:nvSpPr>
                  <p:cNvPr id="127" name="Hexagon 126">
                    <a:extLst>
                      <a:ext uri="{FF2B5EF4-FFF2-40B4-BE49-F238E27FC236}">
                        <a16:creationId xmlns:a16="http://schemas.microsoft.com/office/drawing/2014/main" id="{881F4C90-A96D-403C-8B8B-3631F275D876}"/>
                      </a:ext>
                    </a:extLst>
                  </p:cNvPr>
                  <p:cNvSpPr/>
                  <p:nvPr/>
                </p:nvSpPr>
                <p:spPr bwMode="auto">
                  <a:xfrm>
                    <a:off x="528272" y="4458553"/>
                    <a:ext cx="423801" cy="383179"/>
                  </a:xfrm>
                  <a:prstGeom prst="hexagon">
                    <a:avLst/>
                  </a:prstGeom>
                  <a:solidFill>
                    <a:schemeClr val="bg1"/>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solidFill>
                        <a:schemeClr val="accent4"/>
                      </a:solidFill>
                      <a:latin typeface="Segoe UI Light" panose="020B0502040204020203" pitchFamily="34" charset="0"/>
                      <a:cs typeface="Segoe UI Light" panose="020B0502040204020203" pitchFamily="34" charset="0"/>
                    </a:endParaRPr>
                  </a:p>
                </p:txBody>
              </p:sp>
              <p:sp>
                <p:nvSpPr>
                  <p:cNvPr id="128" name="Page2_E7C3" title="Icon of a document">
                    <a:extLst>
                      <a:ext uri="{FF2B5EF4-FFF2-40B4-BE49-F238E27FC236}">
                        <a16:creationId xmlns:a16="http://schemas.microsoft.com/office/drawing/2014/main" id="{9DC2E0D8-2A8A-4702-9CD7-921B87FD1C64}"/>
                      </a:ext>
                    </a:extLst>
                  </p:cNvPr>
                  <p:cNvSpPr>
                    <a:spLocks noChangeAspect="1" noEditPoints="1"/>
                  </p:cNvSpPr>
                  <p:nvPr/>
                </p:nvSpPr>
                <p:spPr bwMode="auto">
                  <a:xfrm>
                    <a:off x="629892" y="4518609"/>
                    <a:ext cx="225985" cy="26273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solidFill>
                        <a:schemeClr val="accent4"/>
                      </a:solidFill>
                      <a:latin typeface="Segoe UI Light" panose="020B0502040204020203" pitchFamily="34" charset="0"/>
                      <a:cs typeface="Segoe UI Light" panose="020B0502040204020203" pitchFamily="34" charset="0"/>
                    </a:endParaRPr>
                  </a:p>
                </p:txBody>
              </p:sp>
              <p:cxnSp>
                <p:nvCxnSpPr>
                  <p:cNvPr id="74" name="Straight Connector 73">
                    <a:extLst>
                      <a:ext uri="{FF2B5EF4-FFF2-40B4-BE49-F238E27FC236}">
                        <a16:creationId xmlns:a16="http://schemas.microsoft.com/office/drawing/2014/main" id="{B3D372C9-849A-4A0E-ACF8-F6FEEFEED822}"/>
                      </a:ext>
                    </a:extLst>
                  </p:cNvPr>
                  <p:cNvCxnSpPr/>
                  <p:nvPr/>
                </p:nvCxnSpPr>
                <p:spPr>
                  <a:xfrm>
                    <a:off x="691604" y="4621441"/>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F14F652-474B-49EE-B654-C7ACB15DF2AF}"/>
                      </a:ext>
                    </a:extLst>
                  </p:cNvPr>
                  <p:cNvCxnSpPr/>
                  <p:nvPr/>
                </p:nvCxnSpPr>
                <p:spPr>
                  <a:xfrm>
                    <a:off x="691604" y="4659541"/>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962D201-630D-4537-85CF-71FFCE055E28}"/>
                      </a:ext>
                    </a:extLst>
                  </p:cNvPr>
                  <p:cNvCxnSpPr/>
                  <p:nvPr/>
                </p:nvCxnSpPr>
                <p:spPr>
                  <a:xfrm>
                    <a:off x="691604" y="4692882"/>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D85A028-6402-43B9-AF95-A844C609ED3F}"/>
                      </a:ext>
                    </a:extLst>
                  </p:cNvPr>
                  <p:cNvCxnSpPr/>
                  <p:nvPr/>
                </p:nvCxnSpPr>
                <p:spPr>
                  <a:xfrm>
                    <a:off x="691604" y="4721453"/>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9" name="server" title="Icon of a server tower">
                <a:extLst>
                  <a:ext uri="{FF2B5EF4-FFF2-40B4-BE49-F238E27FC236}">
                    <a16:creationId xmlns:a16="http://schemas.microsoft.com/office/drawing/2014/main" id="{FD8057B7-860D-4664-9DFC-B0BFB4F29F9C}"/>
                  </a:ext>
                </a:extLst>
              </p:cNvPr>
              <p:cNvSpPr>
                <a:spLocks noChangeAspect="1" noEditPoints="1"/>
              </p:cNvSpPr>
              <p:nvPr/>
            </p:nvSpPr>
            <p:spPr bwMode="auto">
              <a:xfrm>
                <a:off x="1412582" y="2395241"/>
                <a:ext cx="199169" cy="3782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solidFill>
                    <a:schemeClr val="accent6">
                      <a:lumMod val="50000"/>
                    </a:schemeClr>
                  </a:solidFill>
                  <a:latin typeface="Segoe UI Light" panose="020B0502040204020203" pitchFamily="34" charset="0"/>
                  <a:cs typeface="Segoe UI Light" panose="020B0502040204020203" pitchFamily="34" charset="0"/>
                </a:endParaRPr>
              </a:p>
            </p:txBody>
          </p:sp>
        </p:grpSp>
        <p:pic>
          <p:nvPicPr>
            <p:cNvPr id="29" name="Picture 28">
              <a:extLst>
                <a:ext uri="{FF2B5EF4-FFF2-40B4-BE49-F238E27FC236}">
                  <a16:creationId xmlns:a16="http://schemas.microsoft.com/office/drawing/2014/main" id="{C7FD5576-0376-47F6-8B3E-CAA2407AE538}"/>
                </a:ext>
              </a:extLst>
            </p:cNvPr>
            <p:cNvPicPr>
              <a:picLocks noChangeAspect="1"/>
            </p:cNvPicPr>
            <p:nvPr/>
          </p:nvPicPr>
          <p:blipFill>
            <a:blip r:embed="rId5"/>
            <a:stretch>
              <a:fillRect/>
            </a:stretch>
          </p:blipFill>
          <p:spPr>
            <a:xfrm>
              <a:off x="1338994" y="3217821"/>
              <a:ext cx="397830" cy="397830"/>
            </a:xfrm>
            <a:prstGeom prst="rect">
              <a:avLst/>
            </a:prstGeom>
          </p:spPr>
        </p:pic>
      </p:grpSp>
      <p:grpSp>
        <p:nvGrpSpPr>
          <p:cNvPr id="43" name="Group 42">
            <a:extLst>
              <a:ext uri="{FF2B5EF4-FFF2-40B4-BE49-F238E27FC236}">
                <a16:creationId xmlns:a16="http://schemas.microsoft.com/office/drawing/2014/main" id="{E7A9B468-572D-471B-8BB1-7EDBB2D749C9}"/>
              </a:ext>
            </a:extLst>
          </p:cNvPr>
          <p:cNvGrpSpPr/>
          <p:nvPr/>
        </p:nvGrpSpPr>
        <p:grpSpPr>
          <a:xfrm>
            <a:off x="5231972" y="1653193"/>
            <a:ext cx="1333645" cy="2034569"/>
            <a:chOff x="6975962" y="2204257"/>
            <a:chExt cx="1778193" cy="2712759"/>
          </a:xfrm>
        </p:grpSpPr>
        <p:grpSp>
          <p:nvGrpSpPr>
            <p:cNvPr id="20" name="Group 19">
              <a:extLst>
                <a:ext uri="{FF2B5EF4-FFF2-40B4-BE49-F238E27FC236}">
                  <a16:creationId xmlns:a16="http://schemas.microsoft.com/office/drawing/2014/main" id="{AAE059BD-577A-4627-B95D-A86A6BB3E7B7}"/>
                </a:ext>
              </a:extLst>
            </p:cNvPr>
            <p:cNvGrpSpPr/>
            <p:nvPr/>
          </p:nvGrpSpPr>
          <p:grpSpPr>
            <a:xfrm>
              <a:off x="6975962" y="2204257"/>
              <a:ext cx="1778193" cy="2712759"/>
              <a:chOff x="2116557" y="2488777"/>
              <a:chExt cx="1778193" cy="2712759"/>
            </a:xfrm>
          </p:grpSpPr>
          <p:grpSp>
            <p:nvGrpSpPr>
              <p:cNvPr id="47" name="Group 46">
                <a:extLst>
                  <a:ext uri="{FF2B5EF4-FFF2-40B4-BE49-F238E27FC236}">
                    <a16:creationId xmlns:a16="http://schemas.microsoft.com/office/drawing/2014/main" id="{9B96E953-22BB-4EB7-AB85-032F60E49779}"/>
                  </a:ext>
                </a:extLst>
              </p:cNvPr>
              <p:cNvGrpSpPr/>
              <p:nvPr/>
            </p:nvGrpSpPr>
            <p:grpSpPr>
              <a:xfrm>
                <a:off x="2116557" y="2488777"/>
                <a:ext cx="1778193" cy="2712759"/>
                <a:chOff x="2158998" y="2538186"/>
                <a:chExt cx="1813850" cy="2767154"/>
              </a:xfrm>
            </p:grpSpPr>
            <p:sp>
              <p:nvSpPr>
                <p:cNvPr id="63" name="Rectangle 62">
                  <a:extLst>
                    <a:ext uri="{FF2B5EF4-FFF2-40B4-BE49-F238E27FC236}">
                      <a16:creationId xmlns:a16="http://schemas.microsoft.com/office/drawing/2014/main" id="{84FF63D6-DEA8-4605-8B7F-4D67E60CA9E5}"/>
                    </a:ext>
                  </a:extLst>
                </p:cNvPr>
                <p:cNvSpPr/>
                <p:nvPr/>
              </p:nvSpPr>
              <p:spPr bwMode="auto">
                <a:xfrm>
                  <a:off x="2265545" y="2563336"/>
                  <a:ext cx="1707303" cy="2742004"/>
                </a:xfrm>
                <a:prstGeom prst="rect">
                  <a:avLst/>
                </a:prstGeom>
                <a:solidFill>
                  <a:schemeClr val="bg1"/>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solidFill>
                      <a:schemeClr val="accent6">
                        <a:lumMod val="50000"/>
                      </a:schemeClr>
                    </a:solidFill>
                    <a:latin typeface="Segoe UI Light" panose="020B0502040204020203" pitchFamily="34" charset="0"/>
                    <a:cs typeface="Segoe UI Light" panose="020B0502040204020203" pitchFamily="34" charset="0"/>
                  </a:endParaRPr>
                </a:p>
              </p:txBody>
            </p:sp>
            <p:sp>
              <p:nvSpPr>
                <p:cNvPr id="49" name="Rectangle 48">
                  <a:extLst>
                    <a:ext uri="{FF2B5EF4-FFF2-40B4-BE49-F238E27FC236}">
                      <a16:creationId xmlns:a16="http://schemas.microsoft.com/office/drawing/2014/main" id="{0DFC28EF-3603-4B0F-9BD6-9D0EB29AF5D4}"/>
                    </a:ext>
                  </a:extLst>
                </p:cNvPr>
                <p:cNvSpPr/>
                <p:nvPr/>
              </p:nvSpPr>
              <p:spPr bwMode="auto">
                <a:xfrm>
                  <a:off x="2260256" y="2538186"/>
                  <a:ext cx="1712591" cy="8450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pPr>
                  <a:r>
                    <a:rPr lang="en-GB" sz="1471" b="1" dirty="0">
                      <a:solidFill>
                        <a:schemeClr val="accent4"/>
                      </a:solidFill>
                      <a:latin typeface="Segoe UI Light" panose="020B0502040204020203" pitchFamily="34" charset="0"/>
                      <a:ea typeface="Segoe UI" pitchFamily="34" charset="0"/>
                      <a:cs typeface="Segoe UI Light" panose="020B0502040204020203" pitchFamily="34" charset="0"/>
                    </a:rPr>
                    <a:t>Create server endpoint</a:t>
                  </a:r>
                </a:p>
              </p:txBody>
            </p:sp>
            <p:sp>
              <p:nvSpPr>
                <p:cNvPr id="57" name="Rectangle 56">
                  <a:extLst>
                    <a:ext uri="{FF2B5EF4-FFF2-40B4-BE49-F238E27FC236}">
                      <a16:creationId xmlns:a16="http://schemas.microsoft.com/office/drawing/2014/main" id="{EAEB66A2-A967-46CE-9D63-9D40E22860A6}"/>
                    </a:ext>
                  </a:extLst>
                </p:cNvPr>
                <p:cNvSpPr/>
                <p:nvPr/>
              </p:nvSpPr>
              <p:spPr bwMode="auto">
                <a:xfrm>
                  <a:off x="2158998" y="4458419"/>
                  <a:ext cx="1712591"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ts val="7940"/>
                    </a:spcBef>
                    <a:spcAft>
                      <a:spcPct val="0"/>
                    </a:spcAft>
                  </a:pPr>
                  <a:endParaRPr lang="en-GB" sz="1029" dirty="0">
                    <a:solidFill>
                      <a:schemeClr val="accent6">
                        <a:lumMod val="50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112" name="Group 111">
                  <a:extLst>
                    <a:ext uri="{FF2B5EF4-FFF2-40B4-BE49-F238E27FC236}">
                      <a16:creationId xmlns:a16="http://schemas.microsoft.com/office/drawing/2014/main" id="{BF716F24-FD84-4807-9243-A65586DCC40F}"/>
                    </a:ext>
                  </a:extLst>
                </p:cNvPr>
                <p:cNvGrpSpPr/>
                <p:nvPr/>
              </p:nvGrpSpPr>
              <p:grpSpPr>
                <a:xfrm>
                  <a:off x="2461088" y="4452676"/>
                  <a:ext cx="890404" cy="289561"/>
                  <a:chOff x="2461088" y="4416804"/>
                  <a:chExt cx="890404" cy="289561"/>
                </a:xfrm>
              </p:grpSpPr>
              <p:cxnSp>
                <p:nvCxnSpPr>
                  <p:cNvPr id="97" name="Straight Connector 96">
                    <a:extLst>
                      <a:ext uri="{FF2B5EF4-FFF2-40B4-BE49-F238E27FC236}">
                        <a16:creationId xmlns:a16="http://schemas.microsoft.com/office/drawing/2014/main" id="{6E5B0000-DCB4-4854-B0DD-15F7739292B2}"/>
                      </a:ext>
                    </a:extLst>
                  </p:cNvPr>
                  <p:cNvCxnSpPr>
                    <a:cxnSpLocks/>
                  </p:cNvCxnSpPr>
                  <p:nvPr/>
                </p:nvCxnSpPr>
                <p:spPr>
                  <a:xfrm>
                    <a:off x="2461088" y="4416804"/>
                    <a:ext cx="0" cy="289561"/>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2019262-369E-4FDC-AB29-A76B9166EF35}"/>
                      </a:ext>
                    </a:extLst>
                  </p:cNvPr>
                  <p:cNvCxnSpPr>
                    <a:cxnSpLocks/>
                  </p:cNvCxnSpPr>
                  <p:nvPr/>
                </p:nvCxnSpPr>
                <p:spPr>
                  <a:xfrm>
                    <a:off x="3127018" y="4519164"/>
                    <a:ext cx="224474" cy="0"/>
                  </a:xfrm>
                  <a:prstGeom prst="straightConnector1">
                    <a:avLst/>
                  </a:prstGeom>
                  <a:ln w="95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659F68E-E9DE-46A6-9CD9-83CB0EB95F5D}"/>
                      </a:ext>
                    </a:extLst>
                  </p:cNvPr>
                  <p:cNvCxnSpPr>
                    <a:cxnSpLocks/>
                  </p:cNvCxnSpPr>
                  <p:nvPr/>
                </p:nvCxnSpPr>
                <p:spPr>
                  <a:xfrm>
                    <a:off x="2461088" y="4564525"/>
                    <a:ext cx="224474" cy="0"/>
                  </a:xfrm>
                  <a:prstGeom prst="straightConnector1">
                    <a:avLst/>
                  </a:prstGeom>
                  <a:ln w="952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83" name="server" title="Icon of a server tower">
                <a:extLst>
                  <a:ext uri="{FF2B5EF4-FFF2-40B4-BE49-F238E27FC236}">
                    <a16:creationId xmlns:a16="http://schemas.microsoft.com/office/drawing/2014/main" id="{D2FAE2B7-3F91-4C66-ADED-6B1BD6C8AB09}"/>
                  </a:ext>
                </a:extLst>
              </p:cNvPr>
              <p:cNvSpPr>
                <a:spLocks noChangeAspect="1" noEditPoints="1"/>
              </p:cNvSpPr>
              <p:nvPr/>
            </p:nvSpPr>
            <p:spPr bwMode="auto">
              <a:xfrm>
                <a:off x="2327967" y="3967845"/>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solidFill>
                    <a:schemeClr val="accent6">
                      <a:lumMod val="50000"/>
                    </a:schemeClr>
                  </a:solidFill>
                  <a:latin typeface="Segoe UI Light" panose="020B0502040204020203" pitchFamily="34" charset="0"/>
                  <a:cs typeface="Segoe UI Light" panose="020B0502040204020203" pitchFamily="34" charset="0"/>
                </a:endParaRPr>
              </a:p>
            </p:txBody>
          </p:sp>
          <p:sp>
            <p:nvSpPr>
              <p:cNvPr id="84" name="server" title="Icon of a server tower">
                <a:extLst>
                  <a:ext uri="{FF2B5EF4-FFF2-40B4-BE49-F238E27FC236}">
                    <a16:creationId xmlns:a16="http://schemas.microsoft.com/office/drawing/2014/main" id="{44C2360F-DE19-4015-A750-8832886763A5}"/>
                  </a:ext>
                </a:extLst>
              </p:cNvPr>
              <p:cNvSpPr>
                <a:spLocks noChangeAspect="1" noEditPoints="1"/>
              </p:cNvSpPr>
              <p:nvPr/>
            </p:nvSpPr>
            <p:spPr bwMode="auto">
              <a:xfrm>
                <a:off x="2315267" y="46792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solidFill>
                    <a:schemeClr val="accent6">
                      <a:lumMod val="50000"/>
                    </a:schemeClr>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9BD820E5-0FCE-4439-8E67-B1865F2C5DA1}"/>
                  </a:ext>
                </a:extLst>
              </p:cNvPr>
              <p:cNvGrpSpPr/>
              <p:nvPr/>
            </p:nvGrpSpPr>
            <p:grpSpPr>
              <a:xfrm>
                <a:off x="3314517" y="4262704"/>
                <a:ext cx="503932" cy="414006"/>
                <a:chOff x="3285609" y="4830082"/>
                <a:chExt cx="604131" cy="533439"/>
              </a:xfrm>
            </p:grpSpPr>
            <p:sp>
              <p:nvSpPr>
                <p:cNvPr id="9" name="Hexagon 8">
                  <a:extLst>
                    <a:ext uri="{FF2B5EF4-FFF2-40B4-BE49-F238E27FC236}">
                      <a16:creationId xmlns:a16="http://schemas.microsoft.com/office/drawing/2014/main" id="{D2702A6E-9AE3-4178-B854-57F666621C4D}"/>
                    </a:ext>
                  </a:extLst>
                </p:cNvPr>
                <p:cNvSpPr/>
                <p:nvPr/>
              </p:nvSpPr>
              <p:spPr bwMode="auto">
                <a:xfrm>
                  <a:off x="3285609" y="4830082"/>
                  <a:ext cx="604131" cy="533439"/>
                </a:xfrm>
                <a:prstGeom prst="hexagon">
                  <a:avLst/>
                </a:prstGeom>
                <a:solidFill>
                  <a:schemeClr val="bg1"/>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solidFill>
                      <a:schemeClr val="accent6">
                        <a:lumMod val="50000"/>
                      </a:schemeClr>
                    </a:solidFill>
                    <a:latin typeface="Segoe UI Light" panose="020B0502040204020203" pitchFamily="34" charset="0"/>
                    <a:cs typeface="Segoe UI Light" panose="020B0502040204020203" pitchFamily="34" charset="0"/>
                  </a:endParaRPr>
                </a:p>
              </p:txBody>
            </p:sp>
            <p:sp>
              <p:nvSpPr>
                <p:cNvPr id="86" name="Page2_E7C3" title="Icon of a document">
                  <a:extLst>
                    <a:ext uri="{FF2B5EF4-FFF2-40B4-BE49-F238E27FC236}">
                      <a16:creationId xmlns:a16="http://schemas.microsoft.com/office/drawing/2014/main" id="{6A16AEEC-B15D-4297-A985-8800F46AE490}"/>
                    </a:ext>
                  </a:extLst>
                </p:cNvPr>
                <p:cNvSpPr>
                  <a:spLocks noChangeAspect="1" noEditPoints="1"/>
                </p:cNvSpPr>
                <p:nvPr/>
              </p:nvSpPr>
              <p:spPr bwMode="auto">
                <a:xfrm>
                  <a:off x="3453115" y="4907462"/>
                  <a:ext cx="292715"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solidFill>
                      <a:schemeClr val="accent6">
                        <a:lumMod val="50000"/>
                      </a:schemeClr>
                    </a:solidFill>
                    <a:latin typeface="Segoe UI Light" panose="020B0502040204020203" pitchFamily="34" charset="0"/>
                    <a:cs typeface="Segoe UI Light" panose="020B0502040204020203" pitchFamily="34" charset="0"/>
                  </a:endParaRPr>
                </a:p>
              </p:txBody>
            </p:sp>
          </p:grpSp>
          <p:cxnSp>
            <p:nvCxnSpPr>
              <p:cNvPr id="13" name="Straight Connector 12">
                <a:extLst>
                  <a:ext uri="{FF2B5EF4-FFF2-40B4-BE49-F238E27FC236}">
                    <a16:creationId xmlns:a16="http://schemas.microsoft.com/office/drawing/2014/main" id="{32196894-141A-436D-977F-09C598406137}"/>
                  </a:ext>
                </a:extLst>
              </p:cNvPr>
              <p:cNvCxnSpPr/>
              <p:nvPr/>
            </p:nvCxnSpPr>
            <p:spPr>
              <a:xfrm>
                <a:off x="3498850" y="444948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2E2EEAD-7E80-4322-81D4-A0C36E948043}"/>
                  </a:ext>
                </a:extLst>
              </p:cNvPr>
              <p:cNvCxnSpPr/>
              <p:nvPr/>
            </p:nvCxnSpPr>
            <p:spPr>
              <a:xfrm>
                <a:off x="3498850" y="448123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8EF9F22-33A6-424D-890C-4A18240B80D0}"/>
                  </a:ext>
                </a:extLst>
              </p:cNvPr>
              <p:cNvCxnSpPr/>
              <p:nvPr/>
            </p:nvCxnSpPr>
            <p:spPr>
              <a:xfrm>
                <a:off x="3505200" y="451298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F7E8BA5-DCC8-4E9E-A566-ED51E07B588F}"/>
                  </a:ext>
                </a:extLst>
              </p:cNvPr>
              <p:cNvCxnSpPr/>
              <p:nvPr/>
            </p:nvCxnSpPr>
            <p:spPr>
              <a:xfrm>
                <a:off x="3505200" y="4544731"/>
                <a:ext cx="133350"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3" name="Picture 32">
              <a:extLst>
                <a:ext uri="{FF2B5EF4-FFF2-40B4-BE49-F238E27FC236}">
                  <a16:creationId xmlns:a16="http://schemas.microsoft.com/office/drawing/2014/main" id="{0B2AA597-911A-4F0C-8252-CACD6E4439AD}"/>
                </a:ext>
              </a:extLst>
            </p:cNvPr>
            <p:cNvPicPr>
              <a:picLocks noChangeAspect="1"/>
            </p:cNvPicPr>
            <p:nvPr/>
          </p:nvPicPr>
          <p:blipFill>
            <a:blip r:embed="rId5"/>
            <a:stretch>
              <a:fillRect/>
            </a:stretch>
          </p:blipFill>
          <p:spPr>
            <a:xfrm>
              <a:off x="7496836" y="4001321"/>
              <a:ext cx="391310" cy="391310"/>
            </a:xfrm>
            <a:prstGeom prst="rect">
              <a:avLst/>
            </a:prstGeom>
          </p:spPr>
        </p:pic>
      </p:grpSp>
      <p:grpSp>
        <p:nvGrpSpPr>
          <p:cNvPr id="42" name="Group 41">
            <a:extLst>
              <a:ext uri="{FF2B5EF4-FFF2-40B4-BE49-F238E27FC236}">
                <a16:creationId xmlns:a16="http://schemas.microsoft.com/office/drawing/2014/main" id="{1853CF01-04B6-4A90-BBBD-BF73F86D5012}"/>
              </a:ext>
            </a:extLst>
          </p:cNvPr>
          <p:cNvGrpSpPr/>
          <p:nvPr/>
        </p:nvGrpSpPr>
        <p:grpSpPr>
          <a:xfrm>
            <a:off x="2262117" y="1597889"/>
            <a:ext cx="1257251" cy="2090737"/>
            <a:chOff x="5090408" y="2130518"/>
            <a:chExt cx="1676334" cy="2787649"/>
          </a:xfrm>
        </p:grpSpPr>
        <p:grpSp>
          <p:nvGrpSpPr>
            <p:cNvPr id="85" name="Group 84">
              <a:extLst>
                <a:ext uri="{FF2B5EF4-FFF2-40B4-BE49-F238E27FC236}">
                  <a16:creationId xmlns:a16="http://schemas.microsoft.com/office/drawing/2014/main" id="{7FC679F6-5B4D-4BF1-9F9F-1877926EBECE}"/>
                </a:ext>
              </a:extLst>
            </p:cNvPr>
            <p:cNvGrpSpPr/>
            <p:nvPr/>
          </p:nvGrpSpPr>
          <p:grpSpPr>
            <a:xfrm>
              <a:off x="5090408" y="2130518"/>
              <a:ext cx="1676334" cy="2787649"/>
              <a:chOff x="4305657" y="2378168"/>
              <a:chExt cx="1676334" cy="2787649"/>
            </a:xfrm>
          </p:grpSpPr>
          <p:grpSp>
            <p:nvGrpSpPr>
              <p:cNvPr id="50" name="Group 49">
                <a:extLst>
                  <a:ext uri="{FF2B5EF4-FFF2-40B4-BE49-F238E27FC236}">
                    <a16:creationId xmlns:a16="http://schemas.microsoft.com/office/drawing/2014/main" id="{C247733B-0834-4819-9F15-279F16591AED}"/>
                  </a:ext>
                </a:extLst>
              </p:cNvPr>
              <p:cNvGrpSpPr/>
              <p:nvPr/>
            </p:nvGrpSpPr>
            <p:grpSpPr>
              <a:xfrm>
                <a:off x="4305657" y="2378168"/>
                <a:ext cx="1676334" cy="2787649"/>
                <a:chOff x="6281938" y="2378168"/>
                <a:chExt cx="1676334" cy="2787649"/>
              </a:xfrm>
            </p:grpSpPr>
            <p:sp>
              <p:nvSpPr>
                <p:cNvPr id="65" name="Rectangle 64">
                  <a:extLst>
                    <a:ext uri="{FF2B5EF4-FFF2-40B4-BE49-F238E27FC236}">
                      <a16:creationId xmlns:a16="http://schemas.microsoft.com/office/drawing/2014/main" id="{8492FD91-A951-4736-A269-123EE2F247EA}"/>
                    </a:ext>
                  </a:extLst>
                </p:cNvPr>
                <p:cNvSpPr/>
                <p:nvPr/>
              </p:nvSpPr>
              <p:spPr bwMode="auto">
                <a:xfrm>
                  <a:off x="6284531" y="2477714"/>
                  <a:ext cx="1673741" cy="2688103"/>
                </a:xfrm>
                <a:prstGeom prst="rect">
                  <a:avLst/>
                </a:prstGeom>
                <a:solidFill>
                  <a:schemeClr val="bg1"/>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solidFill>
                      <a:schemeClr val="accent4"/>
                    </a:solidFill>
                    <a:latin typeface="Segoe UI Light" panose="020B0502040204020203" pitchFamily="34" charset="0"/>
                    <a:cs typeface="Segoe UI Light" panose="020B0502040204020203" pitchFamily="34" charset="0"/>
                  </a:endParaRPr>
                </a:p>
              </p:txBody>
            </p:sp>
            <p:sp>
              <p:nvSpPr>
                <p:cNvPr id="54" name="Rectangle 53">
                  <a:extLst>
                    <a:ext uri="{FF2B5EF4-FFF2-40B4-BE49-F238E27FC236}">
                      <a16:creationId xmlns:a16="http://schemas.microsoft.com/office/drawing/2014/main" id="{48D96589-75FB-458E-897C-D839E85E096B}"/>
                    </a:ext>
                  </a:extLst>
                </p:cNvPr>
                <p:cNvSpPr/>
                <p:nvPr/>
              </p:nvSpPr>
              <p:spPr bwMode="auto">
                <a:xfrm>
                  <a:off x="6281938" y="2378168"/>
                  <a:ext cx="1671152" cy="828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ts val="7940"/>
                    </a:spcBef>
                    <a:spcAft>
                      <a:spcPct val="0"/>
                    </a:spcAft>
                  </a:pPr>
                  <a:r>
                    <a:rPr lang="en-GB" sz="1471" b="1" dirty="0">
                      <a:solidFill>
                        <a:schemeClr val="accent4"/>
                      </a:solidFill>
                      <a:latin typeface="Segoe UI Light" panose="020B0502040204020203" pitchFamily="34" charset="0"/>
                      <a:ea typeface="Segoe UI" pitchFamily="34" charset="0"/>
                      <a:cs typeface="Segoe UI Light" panose="020B0502040204020203" pitchFamily="34" charset="0"/>
                    </a:rPr>
                    <a:t>Create Sync Group</a:t>
                  </a:r>
                  <a:endParaRPr lang="en-GB" sz="1029" dirty="0">
                    <a:solidFill>
                      <a:schemeClr val="accent4"/>
                    </a:solidFill>
                    <a:latin typeface="Segoe UI Light" panose="020B0502040204020203" pitchFamily="34" charset="0"/>
                    <a:cs typeface="Segoe UI Light" panose="020B0502040204020203" pitchFamily="34" charset="0"/>
                  </a:endParaRPr>
                </a:p>
              </p:txBody>
            </p:sp>
            <p:sp>
              <p:nvSpPr>
                <p:cNvPr id="59" name="Rectangle 58">
                  <a:extLst>
                    <a:ext uri="{FF2B5EF4-FFF2-40B4-BE49-F238E27FC236}">
                      <a16:creationId xmlns:a16="http://schemas.microsoft.com/office/drawing/2014/main" id="{0A1F990E-AB50-4FBB-9D1B-63B0D073FF99}"/>
                    </a:ext>
                  </a:extLst>
                </p:cNvPr>
                <p:cNvSpPr/>
                <p:nvPr/>
              </p:nvSpPr>
              <p:spPr bwMode="auto">
                <a:xfrm>
                  <a:off x="6281938" y="4113024"/>
                  <a:ext cx="1673741" cy="1036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ts val="7940"/>
                    </a:spcBef>
                    <a:spcAft>
                      <a:spcPct val="0"/>
                    </a:spcAft>
                  </a:pPr>
                  <a:endParaRPr lang="en-GB" sz="1029" dirty="0">
                    <a:solidFill>
                      <a:schemeClr val="accent4"/>
                    </a:solidFill>
                    <a:latin typeface="Segoe UI Light" panose="020B0502040204020203" pitchFamily="34" charset="0"/>
                    <a:cs typeface="Segoe UI Light" panose="020B0502040204020203" pitchFamily="34" charset="0"/>
                  </a:endParaRPr>
                </a:p>
              </p:txBody>
            </p:sp>
          </p:grpSp>
          <p:cxnSp>
            <p:nvCxnSpPr>
              <p:cNvPr id="135" name="Straight Arrow Connector 134">
                <a:extLst>
                  <a:ext uri="{FF2B5EF4-FFF2-40B4-BE49-F238E27FC236}">
                    <a16:creationId xmlns:a16="http://schemas.microsoft.com/office/drawing/2014/main" id="{435BB9BE-7D8A-4420-AE26-359300C27D18}"/>
                  </a:ext>
                </a:extLst>
              </p:cNvPr>
              <p:cNvCxnSpPr>
                <a:cxnSpLocks/>
              </p:cNvCxnSpPr>
              <p:nvPr/>
            </p:nvCxnSpPr>
            <p:spPr>
              <a:xfrm>
                <a:off x="5205261" y="4484891"/>
                <a:ext cx="220061" cy="0"/>
              </a:xfrm>
              <a:prstGeom prst="straightConnector1">
                <a:avLst/>
              </a:prstGeom>
              <a:ln w="952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7" name="Hexagon 136">
                <a:extLst>
                  <a:ext uri="{FF2B5EF4-FFF2-40B4-BE49-F238E27FC236}">
                    <a16:creationId xmlns:a16="http://schemas.microsoft.com/office/drawing/2014/main" id="{B38375B6-8233-46F5-A101-573286DE2EDD}"/>
                  </a:ext>
                </a:extLst>
              </p:cNvPr>
              <p:cNvSpPr/>
              <p:nvPr/>
            </p:nvSpPr>
            <p:spPr bwMode="auto">
              <a:xfrm>
                <a:off x="5479383" y="4289477"/>
                <a:ext cx="423801" cy="383179"/>
              </a:xfrm>
              <a:prstGeom prst="hexagon">
                <a:avLst/>
              </a:prstGeom>
              <a:solidFill>
                <a:schemeClr val="bg1"/>
              </a:solidFill>
              <a:ln>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solidFill>
                    <a:schemeClr val="accent4"/>
                  </a:solidFill>
                  <a:latin typeface="Segoe UI Light" panose="020B0502040204020203" pitchFamily="34" charset="0"/>
                  <a:cs typeface="Segoe UI Light" panose="020B0502040204020203" pitchFamily="34" charset="0"/>
                </a:endParaRPr>
              </a:p>
            </p:txBody>
          </p:sp>
          <p:sp>
            <p:nvSpPr>
              <p:cNvPr id="138" name="Page2_E7C3" title="Icon of a document">
                <a:extLst>
                  <a:ext uri="{FF2B5EF4-FFF2-40B4-BE49-F238E27FC236}">
                    <a16:creationId xmlns:a16="http://schemas.microsoft.com/office/drawing/2014/main" id="{121E5479-7EDC-45FA-A13E-0BA0F37CD08F}"/>
                  </a:ext>
                </a:extLst>
              </p:cNvPr>
              <p:cNvSpPr>
                <a:spLocks noChangeAspect="1" noEditPoints="1"/>
              </p:cNvSpPr>
              <p:nvPr/>
            </p:nvSpPr>
            <p:spPr bwMode="auto">
              <a:xfrm>
                <a:off x="5586718" y="4349533"/>
                <a:ext cx="225985" cy="26273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solidFill>
                    <a:schemeClr val="accent4"/>
                  </a:solidFill>
                  <a:latin typeface="Segoe UI Light" panose="020B0502040204020203" pitchFamily="34" charset="0"/>
                  <a:cs typeface="Segoe UI Light" panose="020B0502040204020203" pitchFamily="34" charset="0"/>
                </a:endParaRPr>
              </a:p>
            </p:txBody>
          </p:sp>
          <p:cxnSp>
            <p:nvCxnSpPr>
              <p:cNvPr id="139" name="Straight Connector 138">
                <a:extLst>
                  <a:ext uri="{FF2B5EF4-FFF2-40B4-BE49-F238E27FC236}">
                    <a16:creationId xmlns:a16="http://schemas.microsoft.com/office/drawing/2014/main" id="{B5B08E52-E8C9-43EB-B910-D041DA05CCFE}"/>
                  </a:ext>
                </a:extLst>
              </p:cNvPr>
              <p:cNvCxnSpPr/>
              <p:nvPr/>
            </p:nvCxnSpPr>
            <p:spPr>
              <a:xfrm>
                <a:off x="5642715" y="4452365"/>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949D75A-AEB4-4C2B-B386-CBF3A786A119}"/>
                  </a:ext>
                </a:extLst>
              </p:cNvPr>
              <p:cNvCxnSpPr/>
              <p:nvPr/>
            </p:nvCxnSpPr>
            <p:spPr>
              <a:xfrm>
                <a:off x="5642715" y="4490465"/>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6B256D4-614F-4EFC-84D6-B70D53914B95}"/>
                  </a:ext>
                </a:extLst>
              </p:cNvPr>
              <p:cNvCxnSpPr/>
              <p:nvPr/>
            </p:nvCxnSpPr>
            <p:spPr>
              <a:xfrm>
                <a:off x="5648430" y="4523806"/>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E0B605F-44FE-48EB-8C20-BC1173C31C54}"/>
                  </a:ext>
                </a:extLst>
              </p:cNvPr>
              <p:cNvCxnSpPr/>
              <p:nvPr/>
            </p:nvCxnSpPr>
            <p:spPr>
              <a:xfrm>
                <a:off x="5648430" y="4552377"/>
                <a:ext cx="11327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5" name="Picture 114">
              <a:extLst>
                <a:ext uri="{FF2B5EF4-FFF2-40B4-BE49-F238E27FC236}">
                  <a16:creationId xmlns:a16="http://schemas.microsoft.com/office/drawing/2014/main" id="{4629D1FD-EBAC-43D7-8207-9F8A6ABF14B5}"/>
                </a:ext>
              </a:extLst>
            </p:cNvPr>
            <p:cNvPicPr>
              <a:picLocks noChangeAspect="1"/>
            </p:cNvPicPr>
            <p:nvPr/>
          </p:nvPicPr>
          <p:blipFill>
            <a:blip r:embed="rId5"/>
            <a:stretch>
              <a:fillRect/>
            </a:stretch>
          </p:blipFill>
          <p:spPr>
            <a:xfrm>
              <a:off x="5522189" y="3969224"/>
              <a:ext cx="455782" cy="455782"/>
            </a:xfrm>
            <a:prstGeom prst="rect">
              <a:avLst/>
            </a:prstGeom>
          </p:spPr>
        </p:pic>
      </p:grpSp>
      <p:grpSp>
        <p:nvGrpSpPr>
          <p:cNvPr id="4" name="Group 3">
            <a:extLst>
              <a:ext uri="{FF2B5EF4-FFF2-40B4-BE49-F238E27FC236}">
                <a16:creationId xmlns:a16="http://schemas.microsoft.com/office/drawing/2014/main" id="{2041F6D6-D9A9-4373-A0C2-687F0C7C2EC5}"/>
              </a:ext>
            </a:extLst>
          </p:cNvPr>
          <p:cNvGrpSpPr/>
          <p:nvPr/>
        </p:nvGrpSpPr>
        <p:grpSpPr>
          <a:xfrm>
            <a:off x="3777850" y="1590358"/>
            <a:ext cx="1524225" cy="2098267"/>
            <a:chOff x="2996578" y="2120477"/>
            <a:chExt cx="2032301" cy="2797689"/>
          </a:xfrm>
        </p:grpSpPr>
        <p:grpSp>
          <p:nvGrpSpPr>
            <p:cNvPr id="24" name="Group 23">
              <a:extLst>
                <a:ext uri="{FF2B5EF4-FFF2-40B4-BE49-F238E27FC236}">
                  <a16:creationId xmlns:a16="http://schemas.microsoft.com/office/drawing/2014/main" id="{F4786012-8664-4EF0-AEC7-E9988A538C26}"/>
                </a:ext>
              </a:extLst>
            </p:cNvPr>
            <p:cNvGrpSpPr/>
            <p:nvPr/>
          </p:nvGrpSpPr>
          <p:grpSpPr>
            <a:xfrm>
              <a:off x="2996578" y="2120477"/>
              <a:ext cx="2032301" cy="2797689"/>
              <a:chOff x="4250177" y="2368127"/>
              <a:chExt cx="2032301" cy="2797689"/>
            </a:xfrm>
          </p:grpSpPr>
          <p:sp>
            <p:nvSpPr>
              <p:cNvPr id="35" name="Rectangle 34">
                <a:extLst>
                  <a:ext uri="{FF2B5EF4-FFF2-40B4-BE49-F238E27FC236}">
                    <a16:creationId xmlns:a16="http://schemas.microsoft.com/office/drawing/2014/main" id="{181ACD61-78C9-4F24-8433-3A1E55571462}"/>
                  </a:ext>
                </a:extLst>
              </p:cNvPr>
              <p:cNvSpPr/>
              <p:nvPr/>
            </p:nvSpPr>
            <p:spPr>
              <a:xfrm>
                <a:off x="5976411" y="3245263"/>
                <a:ext cx="306067" cy="389424"/>
              </a:xfrm>
              <a:prstGeom prst="rect">
                <a:avLst/>
              </a:prstGeom>
            </p:spPr>
            <p:txBody>
              <a:bodyPr wrap="none">
                <a:spAutoFit/>
              </a:bodyPr>
              <a:lstStyle/>
              <a:p>
                <a:r>
                  <a:rPr lang="en-US" sz="1298" dirty="0">
                    <a:solidFill>
                      <a:schemeClr val="accent6">
                        <a:lumMod val="50000"/>
                      </a:schemeClr>
                    </a:solidFill>
                    <a:latin typeface="Segoe UI Light" panose="020B0502040204020203" pitchFamily="34" charset="0"/>
                    <a:cs typeface="Segoe UI Light" panose="020B0502040204020203" pitchFamily="34" charset="0"/>
                  </a:rPr>
                  <a:t> </a:t>
                </a:r>
              </a:p>
            </p:txBody>
          </p:sp>
          <p:sp>
            <p:nvSpPr>
              <p:cNvPr id="36" name="Rectangle 35">
                <a:extLst>
                  <a:ext uri="{FF2B5EF4-FFF2-40B4-BE49-F238E27FC236}">
                    <a16:creationId xmlns:a16="http://schemas.microsoft.com/office/drawing/2014/main" id="{6E624AC3-A4C7-4A7D-A443-B046115B192A}"/>
                  </a:ext>
                </a:extLst>
              </p:cNvPr>
              <p:cNvSpPr/>
              <p:nvPr/>
            </p:nvSpPr>
            <p:spPr>
              <a:xfrm>
                <a:off x="5976410" y="3245263"/>
                <a:ext cx="306067" cy="389424"/>
              </a:xfrm>
              <a:prstGeom prst="rect">
                <a:avLst/>
              </a:prstGeom>
            </p:spPr>
            <p:txBody>
              <a:bodyPr wrap="none">
                <a:spAutoFit/>
              </a:bodyPr>
              <a:lstStyle/>
              <a:p>
                <a:r>
                  <a:rPr lang="en-US" sz="1298" dirty="0">
                    <a:solidFill>
                      <a:schemeClr val="accent6">
                        <a:lumMod val="50000"/>
                      </a:schemeClr>
                    </a:solidFill>
                    <a:latin typeface="Segoe UI Light" panose="020B0502040204020203" pitchFamily="34" charset="0"/>
                    <a:cs typeface="Segoe UI Light" panose="020B0502040204020203" pitchFamily="34" charset="0"/>
                  </a:rPr>
                  <a:t> </a:t>
                </a:r>
              </a:p>
            </p:txBody>
          </p:sp>
          <p:sp>
            <p:nvSpPr>
              <p:cNvPr id="37" name="Rectangle 36">
                <a:extLst>
                  <a:ext uri="{FF2B5EF4-FFF2-40B4-BE49-F238E27FC236}">
                    <a16:creationId xmlns:a16="http://schemas.microsoft.com/office/drawing/2014/main" id="{64E8D014-9727-425A-9C64-F872CE845651}"/>
                  </a:ext>
                </a:extLst>
              </p:cNvPr>
              <p:cNvSpPr/>
              <p:nvPr/>
            </p:nvSpPr>
            <p:spPr>
              <a:xfrm>
                <a:off x="5976410" y="3245263"/>
                <a:ext cx="306067" cy="389424"/>
              </a:xfrm>
              <a:prstGeom prst="rect">
                <a:avLst/>
              </a:prstGeom>
            </p:spPr>
            <p:txBody>
              <a:bodyPr wrap="none">
                <a:spAutoFit/>
              </a:bodyPr>
              <a:lstStyle/>
              <a:p>
                <a:r>
                  <a:rPr lang="en-US" sz="1298" dirty="0">
                    <a:solidFill>
                      <a:schemeClr val="accent6">
                        <a:lumMod val="50000"/>
                      </a:schemeClr>
                    </a:solidFill>
                    <a:latin typeface="Segoe UI Light" panose="020B0502040204020203" pitchFamily="34" charset="0"/>
                    <a:cs typeface="Segoe UI Light" panose="020B0502040204020203" pitchFamily="34" charset="0"/>
                  </a:rPr>
                  <a:t> </a:t>
                </a:r>
              </a:p>
            </p:txBody>
          </p:sp>
          <p:grpSp>
            <p:nvGrpSpPr>
              <p:cNvPr id="45" name="Group 44">
                <a:extLst>
                  <a:ext uri="{FF2B5EF4-FFF2-40B4-BE49-F238E27FC236}">
                    <a16:creationId xmlns:a16="http://schemas.microsoft.com/office/drawing/2014/main" id="{C83696A8-C2B0-4AC5-B3A4-D1D0EE22ED30}"/>
                  </a:ext>
                </a:extLst>
              </p:cNvPr>
              <p:cNvGrpSpPr/>
              <p:nvPr/>
            </p:nvGrpSpPr>
            <p:grpSpPr>
              <a:xfrm>
                <a:off x="4250177" y="2368127"/>
                <a:ext cx="1676334" cy="2797689"/>
                <a:chOff x="4335401" y="2415116"/>
                <a:chExt cx="1709948" cy="2853789"/>
              </a:xfrm>
            </p:grpSpPr>
            <p:sp>
              <p:nvSpPr>
                <p:cNvPr id="64" name="Rectangle 63">
                  <a:extLst>
                    <a:ext uri="{FF2B5EF4-FFF2-40B4-BE49-F238E27FC236}">
                      <a16:creationId xmlns:a16="http://schemas.microsoft.com/office/drawing/2014/main" id="{B97D4670-3FCD-48AA-A289-ECCDF6939454}"/>
                    </a:ext>
                  </a:extLst>
                </p:cNvPr>
                <p:cNvSpPr/>
                <p:nvPr/>
              </p:nvSpPr>
              <p:spPr bwMode="auto">
                <a:xfrm>
                  <a:off x="4338045" y="2526900"/>
                  <a:ext cx="1707303" cy="2742005"/>
                </a:xfrm>
                <a:prstGeom prst="rect">
                  <a:avLst/>
                </a:prstGeom>
                <a:solidFill>
                  <a:schemeClr val="bg1"/>
                </a:solidFill>
                <a:ln w="9525" cap="flat">
                  <a:solidFill>
                    <a:schemeClr val="accent6">
                      <a:lumMod val="50000"/>
                    </a:schemeClr>
                  </a:solidFill>
                  <a:prstDash val="solid"/>
                  <a:miter/>
                </a:ln>
              </p:spPr>
              <p:txBody>
                <a:bodyPr rtlCol="0" anchor="ctr"/>
                <a:lstStyle/>
                <a:p>
                  <a:endParaRPr lang="en-GB" sz="1350" dirty="0" err="1">
                    <a:solidFill>
                      <a:schemeClr val="accent4"/>
                    </a:solidFill>
                    <a:latin typeface="Segoe UI Light" panose="020B0502040204020203" pitchFamily="34" charset="0"/>
                    <a:cs typeface="Segoe UI Light" panose="020B0502040204020203" pitchFamily="34" charset="0"/>
                  </a:endParaRPr>
                </a:p>
              </p:txBody>
            </p:sp>
            <p:sp>
              <p:nvSpPr>
                <p:cNvPr id="53" name="Rectangle 52">
                  <a:extLst>
                    <a:ext uri="{FF2B5EF4-FFF2-40B4-BE49-F238E27FC236}">
                      <a16:creationId xmlns:a16="http://schemas.microsoft.com/office/drawing/2014/main" id="{380D5E01-4A01-4818-831E-4ECE58E38851}"/>
                    </a:ext>
                  </a:extLst>
                </p:cNvPr>
                <p:cNvSpPr/>
                <p:nvPr/>
              </p:nvSpPr>
              <p:spPr bwMode="auto">
                <a:xfrm>
                  <a:off x="4340687" y="2415116"/>
                  <a:ext cx="1704662" cy="8450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lnSpc>
                      <a:spcPct val="90000"/>
                    </a:lnSpc>
                    <a:spcBef>
                      <a:spcPct val="0"/>
                    </a:spcBef>
                    <a:spcAft>
                      <a:spcPct val="0"/>
                    </a:spcAft>
                  </a:pPr>
                  <a:r>
                    <a:rPr lang="en-GB" sz="1471" b="1" dirty="0">
                      <a:solidFill>
                        <a:schemeClr val="accent4"/>
                      </a:solidFill>
                      <a:latin typeface="Segoe UI Light" panose="020B0502040204020203" pitchFamily="34" charset="0"/>
                      <a:ea typeface="Segoe UI" pitchFamily="34" charset="0"/>
                      <a:cs typeface="Segoe UI Light" panose="020B0502040204020203" pitchFamily="34" charset="0"/>
                    </a:rPr>
                    <a:t>Register Server</a:t>
                  </a:r>
                </a:p>
              </p:txBody>
            </p:sp>
            <p:sp>
              <p:nvSpPr>
                <p:cNvPr id="58" name="Rectangle 57">
                  <a:extLst>
                    <a:ext uri="{FF2B5EF4-FFF2-40B4-BE49-F238E27FC236}">
                      <a16:creationId xmlns:a16="http://schemas.microsoft.com/office/drawing/2014/main" id="{F6779422-5C05-43BF-988F-AE3CFB6BA207}"/>
                    </a:ext>
                  </a:extLst>
                </p:cNvPr>
                <p:cNvSpPr/>
                <p:nvPr/>
              </p:nvSpPr>
              <p:spPr bwMode="auto">
                <a:xfrm>
                  <a:off x="4335401" y="4195002"/>
                  <a:ext cx="1694521"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ts val="7940"/>
                    </a:spcBef>
                    <a:spcAft>
                      <a:spcPct val="0"/>
                    </a:spcAft>
                  </a:pPr>
                  <a:endParaRPr lang="en-GB" sz="1029" dirty="0">
                    <a:solidFill>
                      <a:schemeClr val="accent6">
                        <a:lumMod val="50000"/>
                      </a:schemeClr>
                    </a:solidFill>
                    <a:latin typeface="Segoe UI Light" panose="020B0502040204020203" pitchFamily="34" charset="0"/>
                    <a:cs typeface="Segoe UI Light" panose="020B0502040204020203" pitchFamily="34" charset="0"/>
                  </a:endParaRPr>
                </a:p>
              </p:txBody>
            </p:sp>
          </p:grpSp>
        </p:grpSp>
        <p:sp>
          <p:nvSpPr>
            <p:cNvPr id="116" name="server" title="Icon of a server tower">
              <a:extLst>
                <a:ext uri="{FF2B5EF4-FFF2-40B4-BE49-F238E27FC236}">
                  <a16:creationId xmlns:a16="http://schemas.microsoft.com/office/drawing/2014/main" id="{5F34C459-514A-4BE8-B414-6CD6953C1D15}"/>
                </a:ext>
              </a:extLst>
            </p:cNvPr>
            <p:cNvSpPr>
              <a:spLocks noChangeAspect="1" noEditPoints="1"/>
            </p:cNvSpPr>
            <p:nvPr/>
          </p:nvSpPr>
          <p:spPr bwMode="auto">
            <a:xfrm>
              <a:off x="3138360" y="372022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solidFill>
                  <a:schemeClr val="accent6">
                    <a:lumMod val="50000"/>
                  </a:schemeClr>
                </a:solidFill>
                <a:latin typeface="Segoe UI Light" panose="020B0502040204020203" pitchFamily="34" charset="0"/>
                <a:cs typeface="Segoe UI Light" panose="020B0502040204020203" pitchFamily="34" charset="0"/>
              </a:endParaRPr>
            </a:p>
          </p:txBody>
        </p:sp>
        <p:sp>
          <p:nvSpPr>
            <p:cNvPr id="117" name="server" title="Icon of a server tower">
              <a:extLst>
                <a:ext uri="{FF2B5EF4-FFF2-40B4-BE49-F238E27FC236}">
                  <a16:creationId xmlns:a16="http://schemas.microsoft.com/office/drawing/2014/main" id="{8FFB8BA9-D9BE-4457-B3A3-4FE223567E4E}"/>
                </a:ext>
              </a:extLst>
            </p:cNvPr>
            <p:cNvSpPr>
              <a:spLocks noChangeAspect="1" noEditPoints="1"/>
            </p:cNvSpPr>
            <p:nvPr/>
          </p:nvSpPr>
          <p:spPr bwMode="auto">
            <a:xfrm>
              <a:off x="3125660" y="443163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solidFill>
                  <a:schemeClr val="accent6">
                    <a:lumMod val="50000"/>
                  </a:schemeClr>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86897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left)">
                                      <p:cBhvr>
                                        <p:cTn id="35" dur="500"/>
                                        <p:tgtEl>
                                          <p:spTgt spid="1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fade">
                                      <p:cBhvr>
                                        <p:cTn id="47" dur="500"/>
                                        <p:tgtEl>
                                          <p:spTgt spid="182"/>
                                        </p:tgtEl>
                                      </p:cBhvr>
                                    </p:animEffect>
                                  </p:childTnLst>
                                </p:cTn>
                              </p:par>
                            </p:childTnLst>
                          </p:cTn>
                        </p:par>
                        <p:par>
                          <p:cTn id="48" fill="hold">
                            <p:stCondLst>
                              <p:cond delay="5500"/>
                            </p:stCondLst>
                            <p:childTnLst>
                              <p:par>
                                <p:cTn id="49" presetID="42" presetClass="entr" presetSubtype="0" fill="hold" nodeType="afterEffect">
                                  <p:stCondLst>
                                    <p:cond delay="0"/>
                                  </p:stCondLst>
                                  <p:childTnLst>
                                    <p:set>
                                      <p:cBhvr>
                                        <p:cTn id="50" dur="1" fill="hold">
                                          <p:stCondLst>
                                            <p:cond delay="0"/>
                                          </p:stCondLst>
                                        </p:cTn>
                                        <p:tgtEl>
                                          <p:spTgt spid="219"/>
                                        </p:tgtEl>
                                        <p:attrNameLst>
                                          <p:attrName>style.visibility</p:attrName>
                                        </p:attrNameLst>
                                      </p:cBhvr>
                                      <p:to>
                                        <p:strVal val="visible"/>
                                      </p:to>
                                    </p:set>
                                    <p:animEffect transition="in" filter="fade">
                                      <p:cBhvr>
                                        <p:cTn id="51" dur="500"/>
                                        <p:tgtEl>
                                          <p:spTgt spid="219"/>
                                        </p:tgtEl>
                                      </p:cBhvr>
                                    </p:animEffect>
                                    <p:anim calcmode="lin" valueType="num">
                                      <p:cBhvr>
                                        <p:cTn id="52" dur="500" fill="hold"/>
                                        <p:tgtEl>
                                          <p:spTgt spid="219"/>
                                        </p:tgtEl>
                                        <p:attrNameLst>
                                          <p:attrName>ppt_x</p:attrName>
                                        </p:attrNameLst>
                                      </p:cBhvr>
                                      <p:tavLst>
                                        <p:tav tm="0">
                                          <p:val>
                                            <p:strVal val="#ppt_x"/>
                                          </p:val>
                                        </p:tav>
                                        <p:tav tm="100000">
                                          <p:val>
                                            <p:strVal val="#ppt_x"/>
                                          </p:val>
                                        </p:tav>
                                      </p:tavLst>
                                    </p:anim>
                                    <p:anim calcmode="lin" valueType="num">
                                      <p:cBhvr>
                                        <p:cTn id="53" dur="500" fill="hold"/>
                                        <p:tgtEl>
                                          <p:spTgt spid="219"/>
                                        </p:tgtEl>
                                        <p:attrNameLst>
                                          <p:attrName>ppt_y</p:attrName>
                                        </p:attrNameLst>
                                      </p:cBhvr>
                                      <p:tavLst>
                                        <p:tav tm="0">
                                          <p:val>
                                            <p:strVal val="#ppt_y+.1"/>
                                          </p:val>
                                        </p:tav>
                                        <p:tav tm="100000">
                                          <p:val>
                                            <p:strVal val="#ppt_y"/>
                                          </p:val>
                                        </p:tav>
                                      </p:tavLst>
                                    </p:anim>
                                  </p:childTnLst>
                                </p:cTn>
                              </p:par>
                            </p:childTnLst>
                          </p:cTn>
                        </p:par>
                        <p:par>
                          <p:cTn id="54" fill="hold">
                            <p:stCondLst>
                              <p:cond delay="6000"/>
                            </p:stCondLst>
                            <p:childTnLst>
                              <p:par>
                                <p:cTn id="55" presetID="22" presetClass="entr" presetSubtype="1" fill="hold" grpId="0" nodeType="afterEffect">
                                  <p:stCondLst>
                                    <p:cond delay="0"/>
                                  </p:stCondLst>
                                  <p:childTnLst>
                                    <p:set>
                                      <p:cBhvr>
                                        <p:cTn id="56" dur="1" fill="hold">
                                          <p:stCondLst>
                                            <p:cond delay="0"/>
                                          </p:stCondLst>
                                        </p:cTn>
                                        <p:tgtEl>
                                          <p:spTgt spid="218"/>
                                        </p:tgtEl>
                                        <p:attrNameLst>
                                          <p:attrName>style.visibility</p:attrName>
                                        </p:attrNameLst>
                                      </p:cBhvr>
                                      <p:to>
                                        <p:strVal val="visible"/>
                                      </p:to>
                                    </p:set>
                                    <p:animEffect transition="in" filter="wipe(up)">
                                      <p:cBhvr>
                                        <p:cTn id="57" dur="500"/>
                                        <p:tgtEl>
                                          <p:spTgt spid="218"/>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143"/>
                                        </p:tgtEl>
                                        <p:attrNameLst>
                                          <p:attrName>style.visibility</p:attrName>
                                        </p:attrNameLst>
                                      </p:cBhvr>
                                      <p:to>
                                        <p:strVal val="visible"/>
                                      </p:to>
                                    </p:set>
                                    <p:animEffect transition="in" filter="fade">
                                      <p:cBhvr>
                                        <p:cTn id="61" dur="500"/>
                                        <p:tgtEl>
                                          <p:spTgt spid="143"/>
                                        </p:tgtEl>
                                      </p:cBhvr>
                                    </p:animEffect>
                                  </p:childTnLst>
                                </p:cTn>
                              </p:par>
                            </p:childTnLst>
                          </p:cTn>
                        </p:par>
                        <p:par>
                          <p:cTn id="62" fill="hold">
                            <p:stCondLst>
                              <p:cond delay="7000"/>
                            </p:stCondLst>
                            <p:childTnLst>
                              <p:par>
                                <p:cTn id="63" presetID="22" presetClass="entr" presetSubtype="8" fill="hold" nodeType="afterEffect">
                                  <p:stCondLst>
                                    <p:cond delay="0"/>
                                  </p:stCondLst>
                                  <p:childTnLst>
                                    <p:set>
                                      <p:cBhvr>
                                        <p:cTn id="64" dur="1" fill="hold">
                                          <p:stCondLst>
                                            <p:cond delay="0"/>
                                          </p:stCondLst>
                                        </p:cTn>
                                        <p:tgtEl>
                                          <p:spTgt spid="145"/>
                                        </p:tgtEl>
                                        <p:attrNameLst>
                                          <p:attrName>style.visibility</p:attrName>
                                        </p:attrNameLst>
                                      </p:cBhvr>
                                      <p:to>
                                        <p:strVal val="visible"/>
                                      </p:to>
                                    </p:set>
                                    <p:animEffect transition="in" filter="wipe(left)">
                                      <p:cBhvr>
                                        <p:cTn id="65" dur="500"/>
                                        <p:tgtEl>
                                          <p:spTgt spid="145"/>
                                        </p:tgtEl>
                                      </p:cBhvr>
                                    </p:animEffect>
                                  </p:childTnLst>
                                </p:cTn>
                              </p:par>
                            </p:childTnLst>
                          </p:cTn>
                        </p:par>
                        <p:par>
                          <p:cTn id="66" fill="hold">
                            <p:stCondLst>
                              <p:cond delay="7500"/>
                            </p:stCondLst>
                            <p:childTnLst>
                              <p:par>
                                <p:cTn id="67" presetID="10" presetClass="entr" presetSubtype="0" fill="hold" grpId="0" nodeType="after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par>
                          <p:cTn id="70" fill="hold">
                            <p:stCondLst>
                              <p:cond delay="8000"/>
                            </p:stCondLst>
                            <p:childTnLst>
                              <p:par>
                                <p:cTn id="71" presetID="22" presetClass="entr" presetSubtype="8" fill="hold" nodeType="afterEffect">
                                  <p:stCondLst>
                                    <p:cond delay="0"/>
                                  </p:stCondLst>
                                  <p:childTnLst>
                                    <p:set>
                                      <p:cBhvr>
                                        <p:cTn id="72" dur="1" fill="hold">
                                          <p:stCondLst>
                                            <p:cond delay="0"/>
                                          </p:stCondLst>
                                        </p:cTn>
                                        <p:tgtEl>
                                          <p:spTgt spid="69"/>
                                        </p:tgtEl>
                                        <p:attrNameLst>
                                          <p:attrName>style.visibility</p:attrName>
                                        </p:attrNameLst>
                                      </p:cBhvr>
                                      <p:to>
                                        <p:strVal val="visible"/>
                                      </p:to>
                                    </p:set>
                                    <p:animEffect transition="in" filter="wipe(left)">
                                      <p:cBhvr>
                                        <p:cTn id="73" dur="500"/>
                                        <p:tgtEl>
                                          <p:spTgt spid="69"/>
                                        </p:tgtEl>
                                      </p:cBhvr>
                                    </p:animEffect>
                                  </p:childTnLst>
                                </p:cTn>
                              </p:par>
                            </p:childTnLst>
                          </p:cTn>
                        </p:par>
                        <p:par>
                          <p:cTn id="74" fill="hold">
                            <p:stCondLst>
                              <p:cond delay="8500"/>
                            </p:stCondLst>
                            <p:childTnLst>
                              <p:par>
                                <p:cTn id="75" presetID="10" presetClass="entr" presetSubtype="0"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par>
                          <p:cTn id="78" fill="hold">
                            <p:stCondLst>
                              <p:cond delay="9000"/>
                            </p:stCondLst>
                            <p:childTnLst>
                              <p:par>
                                <p:cTn id="79" presetID="22" presetClass="entr" presetSubtype="8" fill="hold" nodeType="afterEffect">
                                  <p:stCondLst>
                                    <p:cond delay="0"/>
                                  </p:stCondLst>
                                  <p:childTnLst>
                                    <p:set>
                                      <p:cBhvr>
                                        <p:cTn id="80" dur="1" fill="hold">
                                          <p:stCondLst>
                                            <p:cond delay="0"/>
                                          </p:stCondLst>
                                        </p:cTn>
                                        <p:tgtEl>
                                          <p:spTgt spid="34"/>
                                        </p:tgtEl>
                                        <p:attrNameLst>
                                          <p:attrName>style.visibility</p:attrName>
                                        </p:attrNameLst>
                                      </p:cBhvr>
                                      <p:to>
                                        <p:strVal val="visible"/>
                                      </p:to>
                                    </p:set>
                                    <p:animEffect transition="in" filter="wipe(left)">
                                      <p:cBhvr>
                                        <p:cTn id="81" dur="500"/>
                                        <p:tgtEl>
                                          <p:spTgt spid="34"/>
                                        </p:tgtEl>
                                      </p:cBhvr>
                                    </p:animEffect>
                                  </p:childTnLst>
                                </p:cTn>
                              </p:par>
                            </p:childTnLst>
                          </p:cTn>
                        </p:par>
                        <p:par>
                          <p:cTn id="82" fill="hold">
                            <p:stCondLst>
                              <p:cond delay="9500"/>
                            </p:stCondLst>
                            <p:childTnLst>
                              <p:par>
                                <p:cTn id="83" presetID="10" presetClass="entr" presetSubtype="0" fill="hold" grpId="0" nodeType="afterEffect">
                                  <p:stCondLst>
                                    <p:cond delay="0"/>
                                  </p:stCondLst>
                                  <p:childTnLst>
                                    <p:set>
                                      <p:cBhvr>
                                        <p:cTn id="84" dur="1" fill="hold">
                                          <p:stCondLst>
                                            <p:cond delay="0"/>
                                          </p:stCondLst>
                                        </p:cTn>
                                        <p:tgtEl>
                                          <p:spTgt spid="153"/>
                                        </p:tgtEl>
                                        <p:attrNameLst>
                                          <p:attrName>style.visibility</p:attrName>
                                        </p:attrNameLst>
                                      </p:cBhvr>
                                      <p:to>
                                        <p:strVal val="visible"/>
                                      </p:to>
                                    </p:set>
                                    <p:animEffect transition="in" filter="fade">
                                      <p:cBhvr>
                                        <p:cTn id="85"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animBg="1"/>
      <p:bldP spid="7" grpId="0"/>
      <p:bldP spid="30" grpId="0"/>
      <p:bldP spid="31" grpId="0"/>
      <p:bldP spid="143" grpId="0"/>
      <p:bldP spid="15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A30E9-B4F4-470F-AF3A-E4FD24D85100}"/>
              </a:ext>
            </a:extLst>
          </p:cNvPr>
          <p:cNvSpPr>
            <a:spLocks noGrp="1"/>
          </p:cNvSpPr>
          <p:nvPr>
            <p:ph type="title"/>
          </p:nvPr>
        </p:nvSpPr>
        <p:spPr>
          <a:xfrm>
            <a:off x="2267744" y="271267"/>
            <a:ext cx="8502029" cy="568517"/>
          </a:xfrm>
        </p:spPr>
        <p:txBody>
          <a:bodyPr/>
          <a:lstStyle/>
          <a:p>
            <a:r>
              <a:rPr lang="nb-NO" dirty="0"/>
              <a:t>Tip: Evaluation tool</a:t>
            </a:r>
          </a:p>
        </p:txBody>
      </p:sp>
      <p:pic>
        <p:nvPicPr>
          <p:cNvPr id="3" name="Picture 2">
            <a:extLst>
              <a:ext uri="{FF2B5EF4-FFF2-40B4-BE49-F238E27FC236}">
                <a16:creationId xmlns:a16="http://schemas.microsoft.com/office/drawing/2014/main" id="{78F5A47C-565D-4032-B018-73097E129D57}"/>
              </a:ext>
            </a:extLst>
          </p:cNvPr>
          <p:cNvPicPr>
            <a:picLocks noChangeAspect="1"/>
          </p:cNvPicPr>
          <p:nvPr/>
        </p:nvPicPr>
        <p:blipFill>
          <a:blip r:embed="rId3"/>
          <a:stretch>
            <a:fillRect/>
          </a:stretch>
        </p:blipFill>
        <p:spPr>
          <a:xfrm>
            <a:off x="4650084" y="1206071"/>
            <a:ext cx="4314404" cy="2442510"/>
          </a:xfrm>
          <a:prstGeom prst="rect">
            <a:avLst/>
          </a:prstGeom>
        </p:spPr>
      </p:pic>
      <p:sp>
        <p:nvSpPr>
          <p:cNvPr id="4" name="TextBox 3">
            <a:extLst>
              <a:ext uri="{FF2B5EF4-FFF2-40B4-BE49-F238E27FC236}">
                <a16:creationId xmlns:a16="http://schemas.microsoft.com/office/drawing/2014/main" id="{E0B47F2C-B862-411C-A58A-EE525C84C436}"/>
              </a:ext>
            </a:extLst>
          </p:cNvPr>
          <p:cNvSpPr txBox="1"/>
          <p:nvPr/>
        </p:nvSpPr>
        <p:spPr>
          <a:xfrm>
            <a:off x="545628" y="1491630"/>
            <a:ext cx="7776917" cy="3354765"/>
          </a:xfrm>
          <a:prstGeom prst="rect">
            <a:avLst/>
          </a:prstGeom>
          <a:noFill/>
        </p:spPr>
        <p:txBody>
          <a:bodyPr wrap="square" rtlCol="0">
            <a:spAutoFit/>
          </a:bodyPr>
          <a:lstStyle/>
          <a:p>
            <a:r>
              <a:rPr lang="en-US" dirty="0"/>
              <a:t>Checks for potential issues </a:t>
            </a:r>
          </a:p>
          <a:p>
            <a:pPr marL="742950" lvl="1" indent="-285750">
              <a:buFont typeface="Arial" panose="020B0604020202020204" pitchFamily="34" charset="0"/>
              <a:buChar char="•"/>
            </a:pPr>
            <a:r>
              <a:rPr lang="en-US" dirty="0"/>
              <a:t>File system and dataset</a:t>
            </a:r>
          </a:p>
          <a:p>
            <a:pPr marL="742950" lvl="1" indent="-285750">
              <a:buFont typeface="Arial" panose="020B0604020202020204" pitchFamily="34" charset="0"/>
              <a:buChar char="•"/>
            </a:pPr>
            <a:r>
              <a:rPr lang="en-US" dirty="0"/>
              <a:t>Unsupported characters</a:t>
            </a:r>
          </a:p>
          <a:p>
            <a:pPr marL="742950" lvl="1" indent="-285750">
              <a:buFont typeface="Arial" panose="020B0604020202020204" pitchFamily="34" charset="0"/>
              <a:buChar char="•"/>
            </a:pPr>
            <a:r>
              <a:rPr lang="en-US" dirty="0"/>
              <a:t>Unsupported OS version</a:t>
            </a:r>
          </a:p>
          <a:p>
            <a:pPr marL="742950" lvl="1" indent="-285750">
              <a:buFont typeface="Arial" panose="020B0604020202020204" pitchFamily="34" charset="0"/>
              <a:buChar char="•"/>
            </a:pPr>
            <a:r>
              <a:rPr lang="en-US" dirty="0"/>
              <a:t>And more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lvl="1"/>
            <a:r>
              <a:rPr lang="en-US" sz="1400" dirty="0">
                <a:latin typeface="Courier New" panose="02070309020205020404" pitchFamily="49" charset="0"/>
                <a:cs typeface="Courier New" panose="02070309020205020404" pitchFamily="49" charset="0"/>
              </a:rPr>
              <a:t>Install-Module -Name </a:t>
            </a:r>
            <a:r>
              <a:rPr lang="en-US" sz="1400" dirty="0" err="1">
                <a:latin typeface="Courier New" panose="02070309020205020404" pitchFamily="49" charset="0"/>
                <a:cs typeface="Courier New" panose="02070309020205020404" pitchFamily="49" charset="0"/>
              </a:rPr>
              <a:t>Az.StorageSync</a:t>
            </a:r>
            <a:endParaRPr lang="en-US" sz="1400" dirty="0">
              <a:latin typeface="Courier New" panose="02070309020205020404" pitchFamily="49" charset="0"/>
              <a:cs typeface="Courier New" panose="02070309020205020404" pitchFamily="49" charset="0"/>
            </a:endParaRPr>
          </a:p>
          <a:p>
            <a:pPr lvl="1"/>
            <a:r>
              <a:rPr lang="en-US" sz="1400" dirty="0">
                <a:latin typeface="Courier New" panose="02070309020205020404" pitchFamily="49" charset="0"/>
                <a:cs typeface="Courier New" panose="02070309020205020404" pitchFamily="49" charset="0"/>
              </a:rPr>
              <a:t>Invoke-</a:t>
            </a:r>
            <a:r>
              <a:rPr lang="en-US" sz="1400" dirty="0" err="1">
                <a:latin typeface="Courier New" panose="02070309020205020404" pitchFamily="49" charset="0"/>
                <a:cs typeface="Courier New" panose="02070309020205020404" pitchFamily="49" charset="0"/>
              </a:rPr>
              <a:t>AzStorageSyncCompatibilityCheck</a:t>
            </a:r>
            <a:r>
              <a:rPr lang="en-US" sz="1400" dirty="0">
                <a:latin typeface="Courier New" panose="02070309020205020404" pitchFamily="49" charset="0"/>
                <a:cs typeface="Courier New" panose="02070309020205020404" pitchFamily="49" charset="0"/>
              </a:rPr>
              <a:t> -Path D:\</a:t>
            </a:r>
            <a:endParaRPr lang="nb-NO" dirty="0"/>
          </a:p>
          <a:p>
            <a:endParaRPr lang="nb-NO" sz="1100" dirty="0"/>
          </a:p>
          <a:p>
            <a:r>
              <a:rPr lang="nb-NO" sz="1100" dirty="0"/>
              <a:t>	https://docs.microsoft.com/en-us/azure/storage/files/storage-sync-files-planning</a:t>
            </a:r>
          </a:p>
        </p:txBody>
      </p:sp>
    </p:spTree>
    <p:extLst>
      <p:ext uri="{BB962C8B-B14F-4D97-AF65-F5344CB8AC3E}">
        <p14:creationId xmlns:p14="http://schemas.microsoft.com/office/powerpoint/2010/main" val="8124587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6B69A-0CF9-4090-8FB2-5B8E400EB792}"/>
              </a:ext>
            </a:extLst>
          </p:cNvPr>
          <p:cNvSpPr>
            <a:spLocks noGrp="1"/>
          </p:cNvSpPr>
          <p:nvPr>
            <p:ph type="title"/>
          </p:nvPr>
        </p:nvSpPr>
        <p:spPr>
          <a:xfrm>
            <a:off x="1115616" y="267494"/>
            <a:ext cx="7060493" cy="568517"/>
          </a:xfrm>
        </p:spPr>
        <p:txBody>
          <a:bodyPr/>
          <a:lstStyle/>
          <a:p>
            <a:r>
              <a:rPr lang="nb-NO" dirty="0"/>
              <a:t>Azure File Sync – automated provisioning</a:t>
            </a:r>
          </a:p>
        </p:txBody>
      </p:sp>
      <p:sp>
        <p:nvSpPr>
          <p:cNvPr id="3" name="Rectangle 2">
            <a:extLst>
              <a:ext uri="{FF2B5EF4-FFF2-40B4-BE49-F238E27FC236}">
                <a16:creationId xmlns:a16="http://schemas.microsoft.com/office/drawing/2014/main" id="{F61297EB-BBD6-4525-8F75-C1842A1CEC48}"/>
              </a:ext>
            </a:extLst>
          </p:cNvPr>
          <p:cNvSpPr/>
          <p:nvPr/>
        </p:nvSpPr>
        <p:spPr>
          <a:xfrm>
            <a:off x="1623381" y="4436411"/>
            <a:ext cx="6552728" cy="369332"/>
          </a:xfrm>
          <a:prstGeom prst="rect">
            <a:avLst/>
          </a:prstGeom>
        </p:spPr>
        <p:txBody>
          <a:bodyPr wrap="square">
            <a:spAutoFit/>
          </a:bodyPr>
          <a:lstStyle/>
          <a:p>
            <a:r>
              <a:rPr lang="nb-NO" dirty="0"/>
              <a:t>https://github.com/janegilring/AzureFileSyncDsc</a:t>
            </a:r>
          </a:p>
        </p:txBody>
      </p:sp>
      <p:pic>
        <p:nvPicPr>
          <p:cNvPr id="4" name="Picture 3">
            <a:extLst>
              <a:ext uri="{FF2B5EF4-FFF2-40B4-BE49-F238E27FC236}">
                <a16:creationId xmlns:a16="http://schemas.microsoft.com/office/drawing/2014/main" id="{D87EA0A7-D6DA-4282-8F10-DDBB99A4E777}"/>
              </a:ext>
            </a:extLst>
          </p:cNvPr>
          <p:cNvPicPr>
            <a:picLocks noChangeAspect="1"/>
          </p:cNvPicPr>
          <p:nvPr/>
        </p:nvPicPr>
        <p:blipFill>
          <a:blip r:embed="rId3"/>
          <a:stretch>
            <a:fillRect/>
          </a:stretch>
        </p:blipFill>
        <p:spPr>
          <a:xfrm>
            <a:off x="2339752" y="1395576"/>
            <a:ext cx="3672408" cy="2546373"/>
          </a:xfrm>
          <a:prstGeom prst="rect">
            <a:avLst/>
          </a:prstGeom>
        </p:spPr>
      </p:pic>
    </p:spTree>
    <p:extLst>
      <p:ext uri="{BB962C8B-B14F-4D97-AF65-F5344CB8AC3E}">
        <p14:creationId xmlns:p14="http://schemas.microsoft.com/office/powerpoint/2010/main" val="42755568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3347864" y="1651683"/>
            <a:ext cx="8229600" cy="914400"/>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2771800" y="2782096"/>
            <a:ext cx="2664296" cy="453684"/>
          </a:xfrm>
        </p:spPr>
        <p:txBody>
          <a:bodyPr/>
          <a:lstStyle/>
          <a:p>
            <a:r>
              <a:rPr lang="nb-NO" dirty="0"/>
              <a:t>Automated provisioning</a:t>
            </a:r>
          </a:p>
        </p:txBody>
      </p:sp>
    </p:spTree>
    <p:extLst>
      <p:ext uri="{BB962C8B-B14F-4D97-AF65-F5344CB8AC3E}">
        <p14:creationId xmlns:p14="http://schemas.microsoft.com/office/powerpoint/2010/main" val="3909720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246438"/>
            <a:ext cx="2524966" cy="516167"/>
          </a:xfrm>
          <a:prstGeom prst="rect">
            <a:avLst/>
          </a:prstGeom>
          <a:noFill/>
        </p:spPr>
        <p:txBody>
          <a:bodyPr wrap="square" rtlCol="0">
            <a:spAutoFit/>
          </a:bodyPr>
          <a:lstStyle/>
          <a:p>
            <a:pPr algn="ctr" defTabSz="699448">
              <a:defRPr/>
            </a:pPr>
            <a:r>
              <a:rPr lang="en-US" sz="2754" b="1" dirty="0">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661" y="1210490"/>
            <a:ext cx="2524967" cy="327782"/>
          </a:xfrm>
          <a:prstGeom prst="rect">
            <a:avLst/>
          </a:prstGeom>
          <a:solidFill>
            <a:srgbClr val="A80000"/>
          </a:solidFill>
        </p:spPr>
        <p:txBody>
          <a:bodyPr wrap="square" rtlCol="0">
            <a:spAutoFit/>
          </a:bodyPr>
          <a:lstStyle/>
          <a:p>
            <a:pPr algn="ctr" defTabSz="699448">
              <a:defRPr/>
            </a:pPr>
            <a:r>
              <a:rPr lang="en-US" sz="1530" dirty="0">
                <a:solidFill>
                  <a:schemeClr val="bg1"/>
                </a:solidFill>
                <a:latin typeface="Segoe UI" panose="020B0502040204020203" pitchFamily="34" charset="0"/>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3851366" y="726461"/>
            <a:ext cx="4185557" cy="1277934"/>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3911238" y="2042230"/>
            <a:ext cx="330219"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3976552" y="845088"/>
            <a:ext cx="1064079" cy="828617"/>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4036421" y="1677467"/>
            <a:ext cx="623569" cy="161583"/>
          </a:xfrm>
          <a:prstGeom prst="rect">
            <a:avLst/>
          </a:prstGeom>
          <a:noFill/>
        </p:spPr>
        <p:txBody>
          <a:bodyPr wrap="none" lIns="0" tIns="0" rIns="0" bIns="0" rtlCol="0">
            <a:spAutoFit/>
          </a:bodyPr>
          <a:lstStyle/>
          <a:p>
            <a:pPr algn="l"/>
            <a:r>
              <a:rPr lang="en-US" sz="105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5212081" y="1677467"/>
            <a:ext cx="838371" cy="161583"/>
          </a:xfrm>
          <a:prstGeom prst="rect">
            <a:avLst/>
          </a:prstGeom>
          <a:noFill/>
        </p:spPr>
        <p:txBody>
          <a:bodyPr wrap="none" lIns="0" tIns="0" rIns="0" bIns="0" rtlCol="0">
            <a:spAutoFit/>
          </a:bodyPr>
          <a:lstStyle/>
          <a:p>
            <a:pPr algn="l"/>
            <a:r>
              <a:rPr lang="en-US" sz="105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5040631" y="845088"/>
            <a:ext cx="2868929" cy="828617"/>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4028473" y="886915"/>
            <a:ext cx="960722" cy="752717"/>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p:nvPr/>
        </p:nvSpPr>
        <p:spPr bwMode="auto">
          <a:xfrm>
            <a:off x="5097694" y="886915"/>
            <a:ext cx="2760431" cy="752717"/>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6" name="TextBox 125">
            <a:extLst>
              <a:ext uri="{FF2B5EF4-FFF2-40B4-BE49-F238E27FC236}">
                <a16:creationId xmlns:a16="http://schemas.microsoft.com/office/drawing/2014/main" id="{942B5560-4E6E-4010-90EF-0C31DA040F32}"/>
              </a:ext>
            </a:extLst>
          </p:cNvPr>
          <p:cNvSpPr txBox="1"/>
          <p:nvPr/>
        </p:nvSpPr>
        <p:spPr>
          <a:xfrm>
            <a:off x="3911238" y="2628605"/>
            <a:ext cx="4501003" cy="1684564"/>
          </a:xfrm>
          <a:prstGeom prst="rect">
            <a:avLst/>
          </a:prstGeom>
          <a:noFill/>
        </p:spPr>
        <p:txBody>
          <a:bodyPr wrap="square" lIns="0" tIns="0" rIns="0" bIns="0" rtlCol="0">
            <a:spAutoFit/>
          </a:bodyPr>
          <a:lstStyle/>
          <a:p>
            <a:pPr algn="l">
              <a:lnSpc>
                <a:spcPct val="150000"/>
              </a:lnSpc>
            </a:pPr>
            <a:r>
              <a:rPr lang="en-US" sz="1500" dirty="0">
                <a:gradFill>
                  <a:gsLst>
                    <a:gs pos="2917">
                      <a:schemeClr val="tx1"/>
                    </a:gs>
                    <a:gs pos="30000">
                      <a:schemeClr val="tx1"/>
                    </a:gs>
                  </a:gsLst>
                  <a:lin ang="5400000" scaled="0"/>
                </a:gradFill>
              </a:rPr>
              <a:t>Cloud Tiering enabled by a file system filter driver</a:t>
            </a:r>
          </a:p>
          <a:p>
            <a:pPr algn="l">
              <a:lnSpc>
                <a:spcPct val="150000"/>
              </a:lnSpc>
            </a:pPr>
            <a:r>
              <a:rPr lang="en-US" sz="1500" dirty="0">
                <a:gradFill>
                  <a:gsLst>
                    <a:gs pos="2917">
                      <a:schemeClr val="tx1"/>
                    </a:gs>
                    <a:gs pos="30000">
                      <a:schemeClr val="tx1"/>
                    </a:gs>
                  </a:gsLst>
                  <a:lin ang="5400000" scaled="0"/>
                </a:gradFill>
              </a:rPr>
              <a:t>Builds a “heatmap” based on:</a:t>
            </a:r>
          </a:p>
          <a:p>
            <a:pPr lvl="1">
              <a:lnSpc>
                <a:spcPct val="150000"/>
              </a:lnSpc>
            </a:pPr>
            <a:r>
              <a:rPr lang="en-US" sz="1500" dirty="0">
                <a:gradFill>
                  <a:gsLst>
                    <a:gs pos="2917">
                      <a:schemeClr val="tx1"/>
                    </a:gs>
                    <a:gs pos="30000">
                      <a:schemeClr val="tx1"/>
                    </a:gs>
                  </a:gsLst>
                  <a:lin ang="5400000" scaled="0"/>
                </a:gradFill>
              </a:rPr>
              <a:t>last-accessed-time </a:t>
            </a:r>
          </a:p>
          <a:p>
            <a:pPr lvl="1">
              <a:lnSpc>
                <a:spcPct val="150000"/>
              </a:lnSpc>
            </a:pPr>
            <a:r>
              <a:rPr lang="en-US" sz="1500" dirty="0">
                <a:gradFill>
                  <a:gsLst>
                    <a:gs pos="2917">
                      <a:schemeClr val="tx1"/>
                    </a:gs>
                    <a:gs pos="30000">
                      <a:schemeClr val="tx1"/>
                    </a:gs>
                  </a:gsLst>
                  <a:lin ang="5400000" scaled="0"/>
                </a:gradFill>
              </a:rPr>
              <a:t>frequency of access</a:t>
            </a:r>
          </a:p>
        </p:txBody>
      </p:sp>
      <p:grpSp>
        <p:nvGrpSpPr>
          <p:cNvPr id="127" name="Group 126">
            <a:extLst>
              <a:ext uri="{FF2B5EF4-FFF2-40B4-BE49-F238E27FC236}">
                <a16:creationId xmlns:a16="http://schemas.microsoft.com/office/drawing/2014/main" id="{759E19DA-A16F-4464-96A8-CAEC24C353EA}"/>
              </a:ext>
            </a:extLst>
          </p:cNvPr>
          <p:cNvGrpSpPr/>
          <p:nvPr/>
        </p:nvGrpSpPr>
        <p:grpSpPr>
          <a:xfrm>
            <a:off x="2841977" y="1"/>
            <a:ext cx="870542" cy="1141031"/>
            <a:chOff x="3789302" y="0"/>
            <a:chExt cx="1160723" cy="1521375"/>
          </a:xfrm>
        </p:grpSpPr>
        <p:sp>
          <p:nvSpPr>
            <p:cNvPr id="128" name="Flowchart: Delay 127">
              <a:extLst>
                <a:ext uri="{FF2B5EF4-FFF2-40B4-BE49-F238E27FC236}">
                  <a16:creationId xmlns:a16="http://schemas.microsoft.com/office/drawing/2014/main" id="{173DBFA6-413F-4B59-B0FA-64D3AE2DA6EE}"/>
                </a:ext>
              </a:extLst>
            </p:cNvPr>
            <p:cNvSpPr/>
            <p:nvPr/>
          </p:nvSpPr>
          <p:spPr bwMode="auto">
            <a:xfrm rot="5400000">
              <a:off x="3604056" y="185246"/>
              <a:ext cx="1521375" cy="1150883"/>
            </a:xfrm>
            <a:prstGeom prst="flowChartDelay">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pic>
          <p:nvPicPr>
            <p:cNvPr id="129" name="Picture 3" descr="Snowflake">
              <a:extLst>
                <a:ext uri="{FF2B5EF4-FFF2-40B4-BE49-F238E27FC236}">
                  <a16:creationId xmlns:a16="http://schemas.microsoft.com/office/drawing/2014/main" id="{0623FECB-D36D-4776-8860-2BDF94D0982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tretch>
              <a:fillRect/>
            </a:stretch>
          </p:blipFill>
          <p:spPr bwMode="auto">
            <a:xfrm>
              <a:off x="3799143" y="133489"/>
              <a:ext cx="1150882" cy="1150882"/>
            </a:xfrm>
            <a:prstGeom prst="rect">
              <a:avLst/>
            </a:prstGeom>
            <a:noFill/>
          </p:spPr>
        </p:pic>
      </p:grpSp>
      <p:sp>
        <p:nvSpPr>
          <p:cNvPr id="130" name="TextBox 129">
            <a:extLst>
              <a:ext uri="{FF2B5EF4-FFF2-40B4-BE49-F238E27FC236}">
                <a16:creationId xmlns:a16="http://schemas.microsoft.com/office/drawing/2014/main" id="{978CA871-7E6F-41E0-B72C-CC69D4C0C8FC}"/>
              </a:ext>
            </a:extLst>
          </p:cNvPr>
          <p:cNvSpPr txBox="1"/>
          <p:nvPr/>
        </p:nvSpPr>
        <p:spPr>
          <a:xfrm>
            <a:off x="0" y="1731465"/>
            <a:ext cx="2525628" cy="327782"/>
          </a:xfrm>
          <a:prstGeom prst="rect">
            <a:avLst/>
          </a:prstGeom>
          <a:noFill/>
        </p:spPr>
        <p:txBody>
          <a:bodyPr wrap="square" rtlCol="0">
            <a:spAutoFit/>
          </a:bodyPr>
          <a:lstStyle/>
          <a:p>
            <a:pPr algn="ctr" defTabSz="699448">
              <a:defRPr/>
            </a:pPr>
            <a:r>
              <a:rPr lang="en-US" sz="1530" dirty="0">
                <a:latin typeface="Segoe UI" panose="020B0502040204020203" pitchFamily="34" charset="0"/>
                <a:cs typeface="Segoe UI" panose="020B0502040204020203" pitchFamily="34" charset="0"/>
              </a:rPr>
              <a:t>cold file</a:t>
            </a:r>
          </a:p>
        </p:txBody>
      </p:sp>
    </p:spTree>
    <p:extLst>
      <p:ext uri="{BB962C8B-B14F-4D97-AF65-F5344CB8AC3E}">
        <p14:creationId xmlns:p14="http://schemas.microsoft.com/office/powerpoint/2010/main" val="398727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wipe(up)">
                                      <p:cBhvr>
                                        <p:cTn id="7" dur="500"/>
                                        <p:tgtEl>
                                          <p:spTgt spid="1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wipe(up)">
                                      <p:cBhvr>
                                        <p:cTn id="14" dur="500"/>
                                        <p:tgtEl>
                                          <p:spTgt spid="11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23"/>
                                        </p:tgtEl>
                                        <p:attrNameLst>
                                          <p:attrName>style.visibility</p:attrName>
                                        </p:attrNameLst>
                                      </p:cBhvr>
                                      <p:to>
                                        <p:strVal val="visible"/>
                                      </p:to>
                                    </p:set>
                                    <p:animEffect transition="in" filter="wipe(up)">
                                      <p:cBhvr>
                                        <p:cTn id="17" dur="500"/>
                                        <p:tgtEl>
                                          <p:spTgt spid="123"/>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122"/>
                                        </p:tgtEl>
                                        <p:attrNameLst>
                                          <p:attrName>style.visibility</p:attrName>
                                        </p:attrNameLst>
                                      </p:cBhvr>
                                      <p:to>
                                        <p:strVal val="visible"/>
                                      </p:to>
                                    </p:set>
                                  </p:childTnLst>
                                </p:cTn>
                              </p:par>
                            </p:childTnLst>
                          </p:cTn>
                        </p:par>
                        <p:par>
                          <p:cTn id="24" fill="hold">
                            <p:stCondLst>
                              <p:cond delay="100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25"/>
                                        </p:tgtEl>
                                        <p:attrNameLst>
                                          <p:attrName>style.visibility</p:attrName>
                                        </p:attrNameLst>
                                      </p:cBhvr>
                                      <p:to>
                                        <p:strVal val="visible"/>
                                      </p:to>
                                    </p:set>
                                    <p:animEffect transition="in" filter="wipe(left)">
                                      <p:cBhvr>
                                        <p:cTn id="31" dur="500"/>
                                        <p:tgtEl>
                                          <p:spTgt spid="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6">
                                            <p:txEl>
                                              <p:pRg st="0" end="0"/>
                                            </p:txEl>
                                          </p:spTgt>
                                        </p:tgtEl>
                                        <p:attrNameLst>
                                          <p:attrName>style.visibility</p:attrName>
                                        </p:attrNameLst>
                                      </p:cBhvr>
                                      <p:to>
                                        <p:strVal val="visible"/>
                                      </p:to>
                                    </p:set>
                                    <p:animEffect transition="in" filter="fade">
                                      <p:cBhvr>
                                        <p:cTn id="36" dur="500"/>
                                        <p:tgtEl>
                                          <p:spTgt spid="1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6">
                                            <p:txEl>
                                              <p:pRg st="1" end="1"/>
                                            </p:txEl>
                                          </p:spTgt>
                                        </p:tgtEl>
                                        <p:attrNameLst>
                                          <p:attrName>style.visibility</p:attrName>
                                        </p:attrNameLst>
                                      </p:cBhvr>
                                      <p:to>
                                        <p:strVal val="visible"/>
                                      </p:to>
                                    </p:set>
                                    <p:animEffect transition="in" filter="fade">
                                      <p:cBhvr>
                                        <p:cTn id="41" dur="500"/>
                                        <p:tgtEl>
                                          <p:spTgt spid="126">
                                            <p:txEl>
                                              <p:pRg st="1" end="1"/>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6">
                                            <p:txEl>
                                              <p:pRg st="2" end="2"/>
                                            </p:txEl>
                                          </p:spTgt>
                                        </p:tgtEl>
                                        <p:attrNameLst>
                                          <p:attrName>style.visibility</p:attrName>
                                        </p:attrNameLst>
                                      </p:cBhvr>
                                      <p:to>
                                        <p:strVal val="visible"/>
                                      </p:to>
                                    </p:set>
                                    <p:animEffect transition="in" filter="fade">
                                      <p:cBhvr>
                                        <p:cTn id="44" dur="500"/>
                                        <p:tgtEl>
                                          <p:spTgt spid="126">
                                            <p:txEl>
                                              <p:pRg st="2" end="2"/>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6">
                                            <p:txEl>
                                              <p:pRg st="3" end="3"/>
                                            </p:txEl>
                                          </p:spTgt>
                                        </p:tgtEl>
                                        <p:attrNameLst>
                                          <p:attrName>style.visibility</p:attrName>
                                        </p:attrNameLst>
                                      </p:cBhvr>
                                      <p:to>
                                        <p:strVal val="visible"/>
                                      </p:to>
                                    </p:set>
                                    <p:animEffect transition="in" filter="fade">
                                      <p:cBhvr>
                                        <p:cTn id="47" dur="500"/>
                                        <p:tgtEl>
                                          <p:spTgt spid="126">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nodeType="clickEffect">
                                  <p:stCondLst>
                                    <p:cond delay="0"/>
                                  </p:stCondLst>
                                  <p:childTnLst>
                                    <p:set>
                                      <p:cBhvr>
                                        <p:cTn id="51" dur="1" fill="hold">
                                          <p:stCondLst>
                                            <p:cond delay="0"/>
                                          </p:stCondLst>
                                        </p:cTn>
                                        <p:tgtEl>
                                          <p:spTgt spid="127"/>
                                        </p:tgtEl>
                                        <p:attrNameLst>
                                          <p:attrName>style.visibility</p:attrName>
                                        </p:attrNameLst>
                                      </p:cBhvr>
                                      <p:to>
                                        <p:strVal val="visible"/>
                                      </p:to>
                                    </p:set>
                                    <p:animEffect transition="in" filter="fade">
                                      <p:cBhvr>
                                        <p:cTn id="52" dur="500"/>
                                        <p:tgtEl>
                                          <p:spTgt spid="127"/>
                                        </p:tgtEl>
                                      </p:cBhvr>
                                    </p:animEffect>
                                    <p:anim calcmode="lin" valueType="num">
                                      <p:cBhvr>
                                        <p:cTn id="53" dur="500" fill="hold"/>
                                        <p:tgtEl>
                                          <p:spTgt spid="127"/>
                                        </p:tgtEl>
                                        <p:attrNameLst>
                                          <p:attrName>ppt_x</p:attrName>
                                        </p:attrNameLst>
                                      </p:cBhvr>
                                      <p:tavLst>
                                        <p:tav tm="0">
                                          <p:val>
                                            <p:strVal val="#ppt_x"/>
                                          </p:val>
                                        </p:tav>
                                        <p:tav tm="100000">
                                          <p:val>
                                            <p:strVal val="#ppt_x"/>
                                          </p:val>
                                        </p:tav>
                                      </p:tavLst>
                                    </p:anim>
                                    <p:anim calcmode="lin" valueType="num">
                                      <p:cBhvr>
                                        <p:cTn id="54" dur="500" fill="hold"/>
                                        <p:tgtEl>
                                          <p:spTgt spid="127"/>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fade">
                                      <p:cBhvr>
                                        <p:cTn id="5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p:bldP spid="119" grpId="0" animBg="1"/>
      <p:bldP spid="120" grpId="0"/>
      <p:bldP spid="122" grpId="0"/>
      <p:bldP spid="123" grpId="0" animBg="1"/>
      <p:bldP spid="2" grpId="0" animBg="1"/>
      <p:bldP spid="125" grpId="0" animBg="1"/>
      <p:bldP spid="126" grpId="0" build="p"/>
      <p:bldP spid="13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246438"/>
            <a:ext cx="2524966" cy="516167"/>
          </a:xfrm>
          <a:prstGeom prst="rect">
            <a:avLst/>
          </a:prstGeom>
          <a:noFill/>
        </p:spPr>
        <p:txBody>
          <a:bodyPr wrap="square" rtlCol="0">
            <a:spAutoFit/>
          </a:bodyPr>
          <a:lstStyle/>
          <a:p>
            <a:pPr algn="ctr" defTabSz="699448">
              <a:defRPr/>
            </a:pPr>
            <a:r>
              <a:rPr lang="en-US" sz="2754" b="1" dirty="0">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661" y="1210490"/>
            <a:ext cx="2524967" cy="327782"/>
          </a:xfrm>
          <a:prstGeom prst="rect">
            <a:avLst/>
          </a:prstGeom>
          <a:solidFill>
            <a:srgbClr val="A80000"/>
          </a:solidFill>
        </p:spPr>
        <p:txBody>
          <a:bodyPr wrap="square" rtlCol="0">
            <a:spAutoFit/>
          </a:bodyPr>
          <a:lstStyle/>
          <a:p>
            <a:pPr algn="ctr" defTabSz="699448">
              <a:defRPr/>
            </a:pPr>
            <a:r>
              <a:rPr lang="en-US" sz="1530" dirty="0">
                <a:solidFill>
                  <a:schemeClr val="bg1"/>
                </a:solidFill>
                <a:latin typeface="Segoe UI" panose="020B0502040204020203" pitchFamily="34" charset="0"/>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3851366" y="1879315"/>
            <a:ext cx="4185557" cy="1277934"/>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3911238" y="3195083"/>
            <a:ext cx="330219"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3976552" y="1997941"/>
            <a:ext cx="1064079" cy="828617"/>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4036421" y="2830321"/>
            <a:ext cx="623569" cy="161583"/>
          </a:xfrm>
          <a:prstGeom prst="rect">
            <a:avLst/>
          </a:prstGeom>
          <a:noFill/>
        </p:spPr>
        <p:txBody>
          <a:bodyPr wrap="none" lIns="0" tIns="0" rIns="0" bIns="0" rtlCol="0">
            <a:spAutoFit/>
          </a:bodyPr>
          <a:lstStyle/>
          <a:p>
            <a:pPr algn="l"/>
            <a:r>
              <a:rPr lang="en-US" sz="105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5212081" y="2830321"/>
            <a:ext cx="838371" cy="161583"/>
          </a:xfrm>
          <a:prstGeom prst="rect">
            <a:avLst/>
          </a:prstGeom>
          <a:noFill/>
        </p:spPr>
        <p:txBody>
          <a:bodyPr wrap="none" lIns="0" tIns="0" rIns="0" bIns="0" rtlCol="0">
            <a:spAutoFit/>
          </a:bodyPr>
          <a:lstStyle/>
          <a:p>
            <a:pPr algn="l"/>
            <a:r>
              <a:rPr lang="en-US" sz="105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5040631" y="1997941"/>
            <a:ext cx="2868929" cy="828617"/>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4028473" y="2039769"/>
            <a:ext cx="960722" cy="752717"/>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p:nvPr/>
        </p:nvSpPr>
        <p:spPr bwMode="auto">
          <a:xfrm>
            <a:off x="5097694" y="2039769"/>
            <a:ext cx="2760431" cy="752717"/>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6" name="TextBox 125">
            <a:extLst>
              <a:ext uri="{FF2B5EF4-FFF2-40B4-BE49-F238E27FC236}">
                <a16:creationId xmlns:a16="http://schemas.microsoft.com/office/drawing/2014/main" id="{942B5560-4E6E-4010-90EF-0C31DA040F32}"/>
              </a:ext>
            </a:extLst>
          </p:cNvPr>
          <p:cNvSpPr txBox="1"/>
          <p:nvPr/>
        </p:nvSpPr>
        <p:spPr>
          <a:xfrm>
            <a:off x="3911238" y="3840754"/>
            <a:ext cx="5232763" cy="992066"/>
          </a:xfrm>
          <a:prstGeom prst="rect">
            <a:avLst/>
          </a:prstGeom>
          <a:noFill/>
        </p:spPr>
        <p:txBody>
          <a:bodyPr wrap="square" lIns="0" tIns="0" rIns="0" bIns="0" rtlCol="0">
            <a:spAutoFit/>
          </a:bodyPr>
          <a:lstStyle/>
          <a:p>
            <a:pPr>
              <a:lnSpc>
                <a:spcPct val="150000"/>
              </a:lnSpc>
            </a:pPr>
            <a:r>
              <a:rPr lang="en-US" sz="1500" dirty="0">
                <a:gradFill>
                  <a:gsLst>
                    <a:gs pos="2917">
                      <a:schemeClr val="tx1"/>
                    </a:gs>
                    <a:gs pos="30000">
                      <a:schemeClr val="tx1"/>
                    </a:gs>
                  </a:gsLst>
                  <a:lin ang="5400000" scaled="0"/>
                </a:gradFill>
              </a:rPr>
              <a:t>A cold file’s content is displaced from the server cache</a:t>
            </a:r>
          </a:p>
          <a:p>
            <a:pPr>
              <a:lnSpc>
                <a:spcPct val="150000"/>
              </a:lnSpc>
            </a:pPr>
            <a:r>
              <a:rPr lang="en-US" sz="1500" dirty="0">
                <a:gradFill>
                  <a:gsLst>
                    <a:gs pos="2917">
                      <a:schemeClr val="tx1"/>
                    </a:gs>
                    <a:gs pos="30000">
                      <a:schemeClr val="tx1"/>
                    </a:gs>
                  </a:gsLst>
                  <a:lin ang="5400000" scaled="0"/>
                </a:gradFill>
              </a:rPr>
              <a:t>The file remains visible in the namespace</a:t>
            </a:r>
          </a:p>
          <a:p>
            <a:pPr>
              <a:lnSpc>
                <a:spcPct val="150000"/>
              </a:lnSpc>
            </a:pPr>
            <a:r>
              <a:rPr lang="en-US" sz="1500" dirty="0">
                <a:gradFill>
                  <a:gsLst>
                    <a:gs pos="2917">
                      <a:schemeClr val="tx1"/>
                    </a:gs>
                    <a:gs pos="30000">
                      <a:schemeClr val="tx1"/>
                    </a:gs>
                  </a:gsLst>
                  <a:lin ang="5400000" scaled="0"/>
                </a:gradFill>
              </a:rPr>
              <a:t>A reparse point links to the file in the cloud</a:t>
            </a:r>
          </a:p>
        </p:txBody>
      </p:sp>
      <p:grpSp>
        <p:nvGrpSpPr>
          <p:cNvPr id="127" name="Group 126">
            <a:extLst>
              <a:ext uri="{FF2B5EF4-FFF2-40B4-BE49-F238E27FC236}">
                <a16:creationId xmlns:a16="http://schemas.microsoft.com/office/drawing/2014/main" id="{759E19DA-A16F-4464-96A8-CAEC24C353EA}"/>
              </a:ext>
            </a:extLst>
          </p:cNvPr>
          <p:cNvGrpSpPr/>
          <p:nvPr/>
        </p:nvGrpSpPr>
        <p:grpSpPr>
          <a:xfrm>
            <a:off x="2841977" y="1"/>
            <a:ext cx="870542" cy="1141031"/>
            <a:chOff x="3789302" y="0"/>
            <a:chExt cx="1160723" cy="1521375"/>
          </a:xfrm>
        </p:grpSpPr>
        <p:sp>
          <p:nvSpPr>
            <p:cNvPr id="128" name="Flowchart: Delay 127">
              <a:extLst>
                <a:ext uri="{FF2B5EF4-FFF2-40B4-BE49-F238E27FC236}">
                  <a16:creationId xmlns:a16="http://schemas.microsoft.com/office/drawing/2014/main" id="{173DBFA6-413F-4B59-B0FA-64D3AE2DA6EE}"/>
                </a:ext>
              </a:extLst>
            </p:cNvPr>
            <p:cNvSpPr/>
            <p:nvPr/>
          </p:nvSpPr>
          <p:spPr bwMode="auto">
            <a:xfrm rot="5400000">
              <a:off x="3604056" y="185246"/>
              <a:ext cx="1521375" cy="1150883"/>
            </a:xfrm>
            <a:prstGeom prst="flowChartDelay">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pic>
          <p:nvPicPr>
            <p:cNvPr id="129" name="Picture 3" descr="Snowflake">
              <a:extLst>
                <a:ext uri="{FF2B5EF4-FFF2-40B4-BE49-F238E27FC236}">
                  <a16:creationId xmlns:a16="http://schemas.microsoft.com/office/drawing/2014/main" id="{0623FECB-D36D-4776-8860-2BDF94D0982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tretch>
              <a:fillRect/>
            </a:stretch>
          </p:blipFill>
          <p:spPr bwMode="auto">
            <a:xfrm>
              <a:off x="3799143" y="133489"/>
              <a:ext cx="1150882" cy="1150882"/>
            </a:xfrm>
            <a:prstGeom prst="rect">
              <a:avLst/>
            </a:prstGeom>
            <a:noFill/>
          </p:spPr>
        </p:pic>
      </p:grpSp>
      <p:pic>
        <p:nvPicPr>
          <p:cNvPr id="4" name="Graphic 3" descr="Line Arrow: Clockwise curve">
            <a:extLst>
              <a:ext uri="{FF2B5EF4-FFF2-40B4-BE49-F238E27FC236}">
                <a16:creationId xmlns:a16="http://schemas.microsoft.com/office/drawing/2014/main" id="{5EB53B16-A815-4FA2-A2CC-5EF9F84870E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flipH="1">
            <a:off x="5953791" y="1390049"/>
            <a:ext cx="1169972" cy="1169972"/>
          </a:xfrm>
          <a:prstGeom prst="rect">
            <a:avLst/>
          </a:prstGeom>
        </p:spPr>
      </p:pic>
      <p:grpSp>
        <p:nvGrpSpPr>
          <p:cNvPr id="5" name="Group 4">
            <a:extLst>
              <a:ext uri="{FF2B5EF4-FFF2-40B4-BE49-F238E27FC236}">
                <a16:creationId xmlns:a16="http://schemas.microsoft.com/office/drawing/2014/main" id="{3D725111-9F88-4461-904E-2544281E52F1}"/>
              </a:ext>
            </a:extLst>
          </p:cNvPr>
          <p:cNvGrpSpPr/>
          <p:nvPr/>
        </p:nvGrpSpPr>
        <p:grpSpPr>
          <a:xfrm>
            <a:off x="5822783" y="144462"/>
            <a:ext cx="1591182" cy="1502389"/>
            <a:chOff x="7763710" y="192615"/>
            <a:chExt cx="2121576" cy="2003185"/>
          </a:xfrm>
        </p:grpSpPr>
        <p:grpSp>
          <p:nvGrpSpPr>
            <p:cNvPr id="18" name="Group 17">
              <a:extLst>
                <a:ext uri="{FF2B5EF4-FFF2-40B4-BE49-F238E27FC236}">
                  <a16:creationId xmlns:a16="http://schemas.microsoft.com/office/drawing/2014/main" id="{76CA0DB7-36E5-4211-B6AB-CCA352976B28}"/>
                </a:ext>
              </a:extLst>
            </p:cNvPr>
            <p:cNvGrpSpPr/>
            <p:nvPr/>
          </p:nvGrpSpPr>
          <p:grpSpPr>
            <a:xfrm>
              <a:off x="7763710" y="192615"/>
              <a:ext cx="2121576" cy="2003185"/>
              <a:chOff x="5638799" y="2971799"/>
              <a:chExt cx="2121576" cy="2003185"/>
            </a:xfrm>
          </p:grpSpPr>
          <p:pic>
            <p:nvPicPr>
              <p:cNvPr id="19" name="Graphic 18" descr="Cloud">
                <a:extLst>
                  <a:ext uri="{FF2B5EF4-FFF2-40B4-BE49-F238E27FC236}">
                    <a16:creationId xmlns:a16="http://schemas.microsoft.com/office/drawing/2014/main" id="{91879E81-8E70-4BD6-8265-857D5E514A1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20" name="Graphic 19" descr="Cloud">
                <a:extLst>
                  <a:ext uri="{FF2B5EF4-FFF2-40B4-BE49-F238E27FC236}">
                    <a16:creationId xmlns:a16="http://schemas.microsoft.com/office/drawing/2014/main" id="{5296A3A4-EF1B-4965-864D-4768EE3EAA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21" name="Graphic 20" descr="Open Folder">
                <a:extLst>
                  <a:ext uri="{FF2B5EF4-FFF2-40B4-BE49-F238E27FC236}">
                    <a16:creationId xmlns:a16="http://schemas.microsoft.com/office/drawing/2014/main" id="{BD7D8F1A-F2A7-464D-8F09-A4356E9013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053" y="3654539"/>
                <a:ext cx="791429" cy="791429"/>
              </a:xfrm>
              <a:prstGeom prst="rect">
                <a:avLst/>
              </a:prstGeom>
            </p:spPr>
          </p:pic>
        </p:grpSp>
        <p:sp>
          <p:nvSpPr>
            <p:cNvPr id="22" name="TextBox 21">
              <a:extLst>
                <a:ext uri="{FF2B5EF4-FFF2-40B4-BE49-F238E27FC236}">
                  <a16:creationId xmlns:a16="http://schemas.microsoft.com/office/drawing/2014/main" id="{C281AD75-BF9B-4EE3-97C4-AA1D0B93C70A}"/>
                </a:ext>
              </a:extLst>
            </p:cNvPr>
            <p:cNvSpPr txBox="1"/>
            <p:nvPr/>
          </p:nvSpPr>
          <p:spPr>
            <a:xfrm>
              <a:off x="8369541" y="1466193"/>
              <a:ext cx="1250771" cy="307776"/>
            </a:xfrm>
            <a:prstGeom prst="rect">
              <a:avLst/>
            </a:prstGeom>
            <a:noFill/>
          </p:spPr>
          <p:txBody>
            <a:bodyPr wrap="none" rtlCol="0">
              <a:spAutoFit/>
            </a:bodyPr>
            <a:lstStyle/>
            <a:p>
              <a:pPr algn="ctr" defTabSz="713230">
                <a:defRPr/>
              </a:pPr>
              <a:r>
                <a:rPr lang="en-US" sz="900" dirty="0">
                  <a:solidFill>
                    <a:srgbClr val="A80000"/>
                  </a:solidFill>
                  <a:latin typeface="Calibri" panose="020F0502020204030204"/>
                </a:rPr>
                <a:t>Azure File Share</a:t>
              </a:r>
            </a:p>
          </p:txBody>
        </p:sp>
      </p:grpSp>
      <p:sp>
        <p:nvSpPr>
          <p:cNvPr id="24" name="TextBox 23">
            <a:extLst>
              <a:ext uri="{FF2B5EF4-FFF2-40B4-BE49-F238E27FC236}">
                <a16:creationId xmlns:a16="http://schemas.microsoft.com/office/drawing/2014/main" id="{D0607018-856C-4CCD-AC8F-5DCA7A7ABFAE}"/>
              </a:ext>
            </a:extLst>
          </p:cNvPr>
          <p:cNvSpPr txBox="1"/>
          <p:nvPr/>
        </p:nvSpPr>
        <p:spPr>
          <a:xfrm>
            <a:off x="0" y="1731465"/>
            <a:ext cx="2525628" cy="327782"/>
          </a:xfrm>
          <a:prstGeom prst="rect">
            <a:avLst/>
          </a:prstGeom>
          <a:noFill/>
        </p:spPr>
        <p:txBody>
          <a:bodyPr wrap="square" rtlCol="0">
            <a:spAutoFit/>
          </a:bodyPr>
          <a:lstStyle/>
          <a:p>
            <a:pPr algn="ctr" defTabSz="699448">
              <a:defRPr/>
            </a:pPr>
            <a:r>
              <a:rPr lang="en-US" sz="1530" dirty="0">
                <a:latin typeface="Segoe UI" panose="020B0502040204020203" pitchFamily="34" charset="0"/>
                <a:cs typeface="Segoe UI" panose="020B0502040204020203" pitchFamily="34" charset="0"/>
              </a:rPr>
              <a:t>cold file</a:t>
            </a:r>
          </a:p>
        </p:txBody>
      </p:sp>
    </p:spTree>
    <p:extLst>
      <p:ext uri="{BB962C8B-B14F-4D97-AF65-F5344CB8AC3E}">
        <p14:creationId xmlns:p14="http://schemas.microsoft.com/office/powerpoint/2010/main" val="4142998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xit" presetSubtype="2" fill="hold" grpId="0" nodeType="afterEffect">
                                  <p:stCondLst>
                                    <p:cond delay="250"/>
                                  </p:stCondLst>
                                  <p:childTnLst>
                                    <p:animEffect transition="out" filter="wipe(right)">
                                      <p:cBhvr>
                                        <p:cTn id="13" dur="500"/>
                                        <p:tgtEl>
                                          <p:spTgt spid="125"/>
                                        </p:tgtEl>
                                      </p:cBhvr>
                                    </p:animEffect>
                                    <p:set>
                                      <p:cBhvr>
                                        <p:cTn id="14" dur="1" fill="hold">
                                          <p:stCondLst>
                                            <p:cond delay="499"/>
                                          </p:stCondLst>
                                        </p:cTn>
                                        <p:tgtEl>
                                          <p:spTgt spid="125"/>
                                        </p:tgtEl>
                                        <p:attrNameLst>
                                          <p:attrName>style.visibility</p:attrName>
                                        </p:attrNameLst>
                                      </p:cBhvr>
                                      <p:to>
                                        <p:strVal val="hidden"/>
                                      </p:to>
                                    </p:set>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26"/>
                                        </p:tgtEl>
                                        <p:attrNameLst>
                                          <p:attrName>style.visibility</p:attrName>
                                        </p:attrNameLst>
                                      </p:cBhvr>
                                      <p:to>
                                        <p:strVal val="visible"/>
                                      </p:to>
                                    </p:set>
                                    <p:animEffect transition="in" filter="fade">
                                      <p:cBhvr>
                                        <p:cTn id="18"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246438"/>
            <a:ext cx="2524966" cy="516167"/>
          </a:xfrm>
          <a:prstGeom prst="rect">
            <a:avLst/>
          </a:prstGeom>
          <a:noFill/>
        </p:spPr>
        <p:txBody>
          <a:bodyPr wrap="square" rtlCol="0">
            <a:spAutoFit/>
          </a:bodyPr>
          <a:lstStyle/>
          <a:p>
            <a:pPr algn="ctr" defTabSz="699448">
              <a:defRPr/>
            </a:pPr>
            <a:r>
              <a:rPr lang="en-US" sz="2754" b="1" dirty="0">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661" y="1210490"/>
            <a:ext cx="2524967" cy="327782"/>
          </a:xfrm>
          <a:prstGeom prst="rect">
            <a:avLst/>
          </a:prstGeom>
          <a:solidFill>
            <a:srgbClr val="A80000"/>
          </a:solidFill>
        </p:spPr>
        <p:txBody>
          <a:bodyPr wrap="square" rtlCol="0">
            <a:spAutoFit/>
          </a:bodyPr>
          <a:lstStyle/>
          <a:p>
            <a:pPr algn="ctr" defTabSz="699448">
              <a:defRPr/>
            </a:pPr>
            <a:r>
              <a:rPr lang="en-US" sz="1530" dirty="0">
                <a:solidFill>
                  <a:schemeClr val="bg1"/>
                </a:solidFill>
                <a:latin typeface="Segoe UI" panose="020B0502040204020203" pitchFamily="34" charset="0"/>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3851366" y="1879315"/>
            <a:ext cx="4185557" cy="1277934"/>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3911238" y="3195083"/>
            <a:ext cx="330219"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3976552" y="1997941"/>
            <a:ext cx="1064079" cy="828617"/>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4036421" y="2830321"/>
            <a:ext cx="623569" cy="161583"/>
          </a:xfrm>
          <a:prstGeom prst="rect">
            <a:avLst/>
          </a:prstGeom>
          <a:noFill/>
        </p:spPr>
        <p:txBody>
          <a:bodyPr wrap="none" lIns="0" tIns="0" rIns="0" bIns="0" rtlCol="0">
            <a:spAutoFit/>
          </a:bodyPr>
          <a:lstStyle/>
          <a:p>
            <a:pPr algn="l"/>
            <a:r>
              <a:rPr lang="en-US" sz="105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5212081" y="2830321"/>
            <a:ext cx="838371" cy="161583"/>
          </a:xfrm>
          <a:prstGeom prst="rect">
            <a:avLst/>
          </a:prstGeom>
          <a:noFill/>
        </p:spPr>
        <p:txBody>
          <a:bodyPr wrap="none" lIns="0" tIns="0" rIns="0" bIns="0" rtlCol="0">
            <a:spAutoFit/>
          </a:bodyPr>
          <a:lstStyle/>
          <a:p>
            <a:pPr algn="l"/>
            <a:r>
              <a:rPr lang="en-US" sz="105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5040631" y="1997941"/>
            <a:ext cx="2868929" cy="828617"/>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4028473" y="2039769"/>
            <a:ext cx="960722" cy="752717"/>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p:nvPr/>
        </p:nvSpPr>
        <p:spPr bwMode="auto">
          <a:xfrm>
            <a:off x="5097695" y="2039769"/>
            <a:ext cx="976465" cy="752717"/>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pic>
        <p:nvPicPr>
          <p:cNvPr id="4" name="Graphic 3" descr="Line Arrow: Clockwise curve">
            <a:extLst>
              <a:ext uri="{FF2B5EF4-FFF2-40B4-BE49-F238E27FC236}">
                <a16:creationId xmlns:a16="http://schemas.microsoft.com/office/drawing/2014/main" id="{5EB53B16-A815-4FA2-A2CC-5EF9F84870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990253" flipH="1" flipV="1">
            <a:off x="5776196" y="1455379"/>
            <a:ext cx="1502027" cy="1172718"/>
          </a:xfrm>
          <a:prstGeom prst="rect">
            <a:avLst/>
          </a:prstGeom>
        </p:spPr>
      </p:pic>
      <p:grpSp>
        <p:nvGrpSpPr>
          <p:cNvPr id="22" name="Group 21">
            <a:extLst>
              <a:ext uri="{FF2B5EF4-FFF2-40B4-BE49-F238E27FC236}">
                <a16:creationId xmlns:a16="http://schemas.microsoft.com/office/drawing/2014/main" id="{BCA1CA1C-EDEE-40C5-AEFC-0A970D0381BE}"/>
              </a:ext>
            </a:extLst>
          </p:cNvPr>
          <p:cNvGrpSpPr/>
          <p:nvPr/>
        </p:nvGrpSpPr>
        <p:grpSpPr>
          <a:xfrm>
            <a:off x="2849357" y="1"/>
            <a:ext cx="863162" cy="1141031"/>
            <a:chOff x="6024416" y="3286069"/>
            <a:chExt cx="1150883" cy="1521375"/>
          </a:xfrm>
        </p:grpSpPr>
        <p:sp>
          <p:nvSpPr>
            <p:cNvPr id="23" name="Flowchart: Delay 22">
              <a:extLst>
                <a:ext uri="{FF2B5EF4-FFF2-40B4-BE49-F238E27FC236}">
                  <a16:creationId xmlns:a16="http://schemas.microsoft.com/office/drawing/2014/main" id="{86245E12-EDF4-4E19-95B4-C2442E989841}"/>
                </a:ext>
              </a:extLst>
            </p:cNvPr>
            <p:cNvSpPr/>
            <p:nvPr/>
          </p:nvSpPr>
          <p:spPr bwMode="auto">
            <a:xfrm rot="5400000">
              <a:off x="5839170" y="3471315"/>
              <a:ext cx="1521375" cy="1150883"/>
            </a:xfrm>
            <a:prstGeom prst="flowChartDelay">
              <a:avLst/>
            </a:prstGeom>
            <a:solidFill>
              <a:schemeClr val="bg1"/>
            </a:solidFill>
            <a:ln>
              <a:noFill/>
              <a:headEnd type="none" w="med" len="med"/>
              <a:tailEnd type="none" w="med" len="me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pic>
          <p:nvPicPr>
            <p:cNvPr id="24" name="Graphic 23" descr="Fire">
              <a:extLst>
                <a:ext uri="{FF2B5EF4-FFF2-40B4-BE49-F238E27FC236}">
                  <a16:creationId xmlns:a16="http://schemas.microsoft.com/office/drawing/2014/main" id="{035EA3FA-C480-473E-B756-AD5EEC4CA2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0115" y="3455028"/>
              <a:ext cx="914400" cy="914400"/>
            </a:xfrm>
            <a:prstGeom prst="rect">
              <a:avLst/>
            </a:prstGeom>
          </p:spPr>
        </p:pic>
      </p:grpSp>
      <p:grpSp>
        <p:nvGrpSpPr>
          <p:cNvPr id="26" name="Group 25">
            <a:extLst>
              <a:ext uri="{FF2B5EF4-FFF2-40B4-BE49-F238E27FC236}">
                <a16:creationId xmlns:a16="http://schemas.microsoft.com/office/drawing/2014/main" id="{E819CE43-E347-4F01-8245-E450FF67958F}"/>
              </a:ext>
            </a:extLst>
          </p:cNvPr>
          <p:cNvGrpSpPr/>
          <p:nvPr/>
        </p:nvGrpSpPr>
        <p:grpSpPr>
          <a:xfrm>
            <a:off x="5066141" y="4138966"/>
            <a:ext cx="221025" cy="221025"/>
            <a:chOff x="8473966" y="3569846"/>
            <a:chExt cx="294700" cy="294700"/>
          </a:xfrm>
        </p:grpSpPr>
        <p:sp>
          <p:nvSpPr>
            <p:cNvPr id="28" name="Oval 27">
              <a:extLst>
                <a:ext uri="{FF2B5EF4-FFF2-40B4-BE49-F238E27FC236}">
                  <a16:creationId xmlns:a16="http://schemas.microsoft.com/office/drawing/2014/main" id="{95931D0C-0F2E-488F-9F42-DBB1AAEC8CC7}"/>
                </a:ext>
              </a:extLst>
            </p:cNvPr>
            <p:cNvSpPr/>
            <p:nvPr/>
          </p:nvSpPr>
          <p:spPr bwMode="auto">
            <a:xfrm>
              <a:off x="8473966" y="3569846"/>
              <a:ext cx="294700" cy="294700"/>
            </a:xfrm>
            <a:prstGeom prst="ellipse">
              <a:avLst/>
            </a:prstGeom>
            <a:solidFill>
              <a:srgbClr val="A80000"/>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29" name="Isosceles Triangle 28">
              <a:extLst>
                <a:ext uri="{FF2B5EF4-FFF2-40B4-BE49-F238E27FC236}">
                  <a16:creationId xmlns:a16="http://schemas.microsoft.com/office/drawing/2014/main" id="{56E18EA0-5E11-4E27-9F90-3440F44CCE57}"/>
                </a:ext>
              </a:extLst>
            </p:cNvPr>
            <p:cNvSpPr/>
            <p:nvPr/>
          </p:nvSpPr>
          <p:spPr bwMode="auto">
            <a:xfrm rot="5400000">
              <a:off x="8547814" y="3634950"/>
              <a:ext cx="190812" cy="164493"/>
            </a:xfrm>
            <a:prstGeom prst="triangl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grpSp>
      <p:pic>
        <p:nvPicPr>
          <p:cNvPr id="27" name="Graphic 26" descr="Teacher">
            <a:extLst>
              <a:ext uri="{FF2B5EF4-FFF2-40B4-BE49-F238E27FC236}">
                <a16:creationId xmlns:a16="http://schemas.microsoft.com/office/drawing/2014/main" id="{69731ABE-E744-493F-9A79-B99DD34606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6618" y="3508687"/>
            <a:ext cx="1664375" cy="1664375"/>
          </a:xfrm>
          <a:prstGeom prst="rect">
            <a:avLst/>
          </a:prstGeom>
          <a:effectLst>
            <a:outerShdw blurRad="63500" dist="25400" sx="102000" sy="102000" algn="ctr" rotWithShape="0">
              <a:schemeClr val="bg1"/>
            </a:outerShdw>
          </a:effectLst>
        </p:spPr>
      </p:pic>
      <p:grpSp>
        <p:nvGrpSpPr>
          <p:cNvPr id="3" name="Group 2">
            <a:extLst>
              <a:ext uri="{FF2B5EF4-FFF2-40B4-BE49-F238E27FC236}">
                <a16:creationId xmlns:a16="http://schemas.microsoft.com/office/drawing/2014/main" id="{C18EA3B4-ED5F-47D4-9335-31F7186A41FB}"/>
              </a:ext>
            </a:extLst>
          </p:cNvPr>
          <p:cNvGrpSpPr/>
          <p:nvPr/>
        </p:nvGrpSpPr>
        <p:grpSpPr>
          <a:xfrm>
            <a:off x="5822783" y="144462"/>
            <a:ext cx="1591182" cy="1502389"/>
            <a:chOff x="7763710" y="192615"/>
            <a:chExt cx="2121576" cy="2003185"/>
          </a:xfrm>
        </p:grpSpPr>
        <p:grpSp>
          <p:nvGrpSpPr>
            <p:cNvPr id="18" name="Group 17">
              <a:extLst>
                <a:ext uri="{FF2B5EF4-FFF2-40B4-BE49-F238E27FC236}">
                  <a16:creationId xmlns:a16="http://schemas.microsoft.com/office/drawing/2014/main" id="{76CA0DB7-36E5-4211-B6AB-CCA352976B28}"/>
                </a:ext>
              </a:extLst>
            </p:cNvPr>
            <p:cNvGrpSpPr/>
            <p:nvPr/>
          </p:nvGrpSpPr>
          <p:grpSpPr>
            <a:xfrm>
              <a:off x="7763710" y="192615"/>
              <a:ext cx="2121576" cy="2003185"/>
              <a:chOff x="5638799" y="2971799"/>
              <a:chExt cx="2121576" cy="2003185"/>
            </a:xfrm>
          </p:grpSpPr>
          <p:pic>
            <p:nvPicPr>
              <p:cNvPr id="19" name="Graphic 18" descr="Cloud">
                <a:extLst>
                  <a:ext uri="{FF2B5EF4-FFF2-40B4-BE49-F238E27FC236}">
                    <a16:creationId xmlns:a16="http://schemas.microsoft.com/office/drawing/2014/main" id="{91879E81-8E70-4BD6-8265-857D5E514A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20" name="Graphic 19" descr="Cloud">
                <a:extLst>
                  <a:ext uri="{FF2B5EF4-FFF2-40B4-BE49-F238E27FC236}">
                    <a16:creationId xmlns:a16="http://schemas.microsoft.com/office/drawing/2014/main" id="{5296A3A4-EF1B-4965-864D-4768EE3EAA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21" name="Graphic 20" descr="Open Folder">
                <a:extLst>
                  <a:ext uri="{FF2B5EF4-FFF2-40B4-BE49-F238E27FC236}">
                    <a16:creationId xmlns:a16="http://schemas.microsoft.com/office/drawing/2014/main" id="{BD7D8F1A-F2A7-464D-8F09-A4356E90130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99053" y="3662422"/>
                <a:ext cx="791429" cy="791429"/>
              </a:xfrm>
              <a:prstGeom prst="rect">
                <a:avLst/>
              </a:prstGeom>
            </p:spPr>
          </p:pic>
        </p:grpSp>
        <p:sp>
          <p:nvSpPr>
            <p:cNvPr id="30" name="TextBox 29">
              <a:extLst>
                <a:ext uri="{FF2B5EF4-FFF2-40B4-BE49-F238E27FC236}">
                  <a16:creationId xmlns:a16="http://schemas.microsoft.com/office/drawing/2014/main" id="{22C71161-39A4-4EBA-BD29-36B395628656}"/>
                </a:ext>
              </a:extLst>
            </p:cNvPr>
            <p:cNvSpPr txBox="1"/>
            <p:nvPr/>
          </p:nvSpPr>
          <p:spPr>
            <a:xfrm>
              <a:off x="8369541" y="1466193"/>
              <a:ext cx="1250771" cy="307776"/>
            </a:xfrm>
            <a:prstGeom prst="rect">
              <a:avLst/>
            </a:prstGeom>
            <a:noFill/>
          </p:spPr>
          <p:txBody>
            <a:bodyPr wrap="none" rtlCol="0">
              <a:spAutoFit/>
            </a:bodyPr>
            <a:lstStyle/>
            <a:p>
              <a:pPr algn="ctr" defTabSz="713230">
                <a:defRPr/>
              </a:pPr>
              <a:r>
                <a:rPr lang="en-US" sz="900" dirty="0">
                  <a:solidFill>
                    <a:srgbClr val="A80000"/>
                  </a:solidFill>
                  <a:latin typeface="Calibri" panose="020F0502020204030204"/>
                </a:rPr>
                <a:t>Azure File Share</a:t>
              </a:r>
            </a:p>
          </p:txBody>
        </p:sp>
      </p:grpSp>
      <p:sp>
        <p:nvSpPr>
          <p:cNvPr id="5" name="Right Bracket 4">
            <a:extLst>
              <a:ext uri="{FF2B5EF4-FFF2-40B4-BE49-F238E27FC236}">
                <a16:creationId xmlns:a16="http://schemas.microsoft.com/office/drawing/2014/main" id="{B43587FC-3C0A-48CD-AFDF-9B4A2E2B1CD6}"/>
              </a:ext>
            </a:extLst>
          </p:cNvPr>
          <p:cNvSpPr/>
          <p:nvPr/>
        </p:nvSpPr>
        <p:spPr>
          <a:xfrm rot="5400000">
            <a:off x="5547923" y="2546208"/>
            <a:ext cx="76008" cy="976465"/>
          </a:xfrm>
          <a:prstGeom prst="rightBracket">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7" name="Straight Connector 6">
            <a:extLst>
              <a:ext uri="{FF2B5EF4-FFF2-40B4-BE49-F238E27FC236}">
                <a16:creationId xmlns:a16="http://schemas.microsoft.com/office/drawing/2014/main" id="{339BABCE-695D-4C2B-B4A5-D75BAA241D96}"/>
              </a:ext>
            </a:extLst>
          </p:cNvPr>
          <p:cNvCxnSpPr/>
          <p:nvPr/>
        </p:nvCxnSpPr>
        <p:spPr>
          <a:xfrm flipH="1">
            <a:off x="5176653" y="3127550"/>
            <a:ext cx="409274" cy="663191"/>
          </a:xfrm>
          <a:prstGeom prst="line">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DD134F5-DEBA-4004-9729-10A442A8D04A}"/>
              </a:ext>
            </a:extLst>
          </p:cNvPr>
          <p:cNvSpPr txBox="1"/>
          <p:nvPr/>
        </p:nvSpPr>
        <p:spPr>
          <a:xfrm>
            <a:off x="0" y="1731465"/>
            <a:ext cx="2525628" cy="327782"/>
          </a:xfrm>
          <a:prstGeom prst="rect">
            <a:avLst/>
          </a:prstGeom>
          <a:noFill/>
        </p:spPr>
        <p:txBody>
          <a:bodyPr wrap="square" rtlCol="0">
            <a:spAutoFit/>
          </a:bodyPr>
          <a:lstStyle/>
          <a:p>
            <a:pPr algn="ctr" defTabSz="699448">
              <a:defRPr/>
            </a:pPr>
            <a:r>
              <a:rPr lang="en-US" sz="1530" dirty="0">
                <a:latin typeface="Segoe UI" panose="020B0502040204020203" pitchFamily="34" charset="0"/>
                <a:cs typeface="Segoe UI" panose="020B0502040204020203" pitchFamily="34" charset="0"/>
              </a:rPr>
              <a:t>partial file recall</a:t>
            </a:r>
          </a:p>
        </p:txBody>
      </p:sp>
    </p:spTree>
    <p:extLst>
      <p:ext uri="{BB962C8B-B14F-4D97-AF65-F5344CB8AC3E}">
        <p14:creationId xmlns:p14="http://schemas.microsoft.com/office/powerpoint/2010/main" val="537411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anim calcmode="lin" valueType="num">
                                      <p:cBhvr>
                                        <p:cTn id="16" dur="500" fill="hold"/>
                                        <p:tgtEl>
                                          <p:spTgt spid="22"/>
                                        </p:tgtEl>
                                        <p:attrNameLst>
                                          <p:attrName>ppt_x</p:attrName>
                                        </p:attrNameLst>
                                      </p:cBhvr>
                                      <p:tavLst>
                                        <p:tav tm="0">
                                          <p:val>
                                            <p:strVal val="#ppt_x"/>
                                          </p:val>
                                        </p:tav>
                                        <p:tav tm="100000">
                                          <p:val>
                                            <p:strVal val="#ppt_x"/>
                                          </p:val>
                                        </p:tav>
                                      </p:tavLst>
                                    </p:anim>
                                    <p:anim calcmode="lin" valueType="num">
                                      <p:cBhvr>
                                        <p:cTn id="1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wipe(left)">
                                      <p:cBhvr>
                                        <p:cTn id="34"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246438"/>
            <a:ext cx="2524966" cy="516167"/>
          </a:xfrm>
          <a:prstGeom prst="rect">
            <a:avLst/>
          </a:prstGeom>
          <a:noFill/>
        </p:spPr>
        <p:txBody>
          <a:bodyPr wrap="square" rtlCol="0">
            <a:spAutoFit/>
          </a:bodyPr>
          <a:lstStyle/>
          <a:p>
            <a:pPr algn="ctr" defTabSz="699448">
              <a:defRPr/>
            </a:pPr>
            <a:r>
              <a:rPr lang="en-US" sz="2754" b="1" dirty="0">
                <a:latin typeface="Segoe UI Light" panose="020B0502040204020203" pitchFamily="34" charset="0"/>
                <a:cs typeface="Segoe UI Light" panose="020B0502040204020203" pitchFamily="34" charset="0"/>
              </a:rPr>
              <a:t>Azure File Sync</a:t>
            </a:r>
          </a:p>
        </p:txBody>
      </p:sp>
      <p:sp>
        <p:nvSpPr>
          <p:cNvPr id="57" name="TextBox 56">
            <a:extLst>
              <a:ext uri="{FF2B5EF4-FFF2-40B4-BE49-F238E27FC236}">
                <a16:creationId xmlns:a16="http://schemas.microsoft.com/office/drawing/2014/main" id="{0430FE6E-097B-46BF-96E6-E1785550DDD3}"/>
              </a:ext>
            </a:extLst>
          </p:cNvPr>
          <p:cNvSpPr txBox="1"/>
          <p:nvPr/>
        </p:nvSpPr>
        <p:spPr>
          <a:xfrm>
            <a:off x="661" y="1210490"/>
            <a:ext cx="2524967" cy="327782"/>
          </a:xfrm>
          <a:prstGeom prst="rect">
            <a:avLst/>
          </a:prstGeom>
          <a:solidFill>
            <a:srgbClr val="A80000"/>
          </a:solidFill>
        </p:spPr>
        <p:txBody>
          <a:bodyPr wrap="square" rtlCol="0">
            <a:spAutoFit/>
          </a:bodyPr>
          <a:lstStyle/>
          <a:p>
            <a:pPr algn="ctr" defTabSz="699448">
              <a:defRPr/>
            </a:pPr>
            <a:r>
              <a:rPr lang="en-US" sz="1530" dirty="0">
                <a:solidFill>
                  <a:schemeClr val="bg1"/>
                </a:solidFill>
                <a:latin typeface="Segoe UI" panose="020B0502040204020203" pitchFamily="34" charset="0"/>
                <a:cs typeface="Segoe UI" panose="020B0502040204020203" pitchFamily="34" charset="0"/>
              </a:rPr>
              <a:t>Cloud Tiering</a:t>
            </a:r>
          </a:p>
        </p:txBody>
      </p:sp>
      <p:sp>
        <p:nvSpPr>
          <p:cNvPr id="117" name="Rectangle 116">
            <a:extLst>
              <a:ext uri="{FF2B5EF4-FFF2-40B4-BE49-F238E27FC236}">
                <a16:creationId xmlns:a16="http://schemas.microsoft.com/office/drawing/2014/main" id="{57ABC016-98C1-4341-AA30-7BCC1CDD0B25}"/>
              </a:ext>
            </a:extLst>
          </p:cNvPr>
          <p:cNvSpPr/>
          <p:nvPr/>
        </p:nvSpPr>
        <p:spPr bwMode="auto">
          <a:xfrm>
            <a:off x="4696795" y="732369"/>
            <a:ext cx="4185557" cy="1277934"/>
          </a:xfrm>
          <a:prstGeom prst="rect">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18" name="TextBox 117">
            <a:extLst>
              <a:ext uri="{FF2B5EF4-FFF2-40B4-BE49-F238E27FC236}">
                <a16:creationId xmlns:a16="http://schemas.microsoft.com/office/drawing/2014/main" id="{38254EE6-03C8-4D09-8F62-00332D51B38C}"/>
              </a:ext>
            </a:extLst>
          </p:cNvPr>
          <p:cNvSpPr txBox="1"/>
          <p:nvPr/>
        </p:nvSpPr>
        <p:spPr>
          <a:xfrm>
            <a:off x="8593812" y="2048138"/>
            <a:ext cx="330219"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File</a:t>
            </a:r>
          </a:p>
        </p:txBody>
      </p:sp>
      <p:sp>
        <p:nvSpPr>
          <p:cNvPr id="119" name="Rectangle 118">
            <a:extLst>
              <a:ext uri="{FF2B5EF4-FFF2-40B4-BE49-F238E27FC236}">
                <a16:creationId xmlns:a16="http://schemas.microsoft.com/office/drawing/2014/main" id="{2E40CB3C-A934-4BAA-9CAC-8AB77C991274}"/>
              </a:ext>
            </a:extLst>
          </p:cNvPr>
          <p:cNvSpPr/>
          <p:nvPr/>
        </p:nvSpPr>
        <p:spPr bwMode="auto">
          <a:xfrm>
            <a:off x="4821981" y="850996"/>
            <a:ext cx="1064079" cy="828617"/>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0" name="TextBox 119">
            <a:extLst>
              <a:ext uri="{FF2B5EF4-FFF2-40B4-BE49-F238E27FC236}">
                <a16:creationId xmlns:a16="http://schemas.microsoft.com/office/drawing/2014/main" id="{CC870AF0-FDA6-4342-8735-68588FCE6FE9}"/>
              </a:ext>
            </a:extLst>
          </p:cNvPr>
          <p:cNvSpPr txBox="1"/>
          <p:nvPr/>
        </p:nvSpPr>
        <p:spPr>
          <a:xfrm>
            <a:off x="4881850" y="1683375"/>
            <a:ext cx="623569" cy="161583"/>
          </a:xfrm>
          <a:prstGeom prst="rect">
            <a:avLst/>
          </a:prstGeom>
          <a:noFill/>
        </p:spPr>
        <p:txBody>
          <a:bodyPr wrap="none" lIns="0" tIns="0" rIns="0" bIns="0" rtlCol="0">
            <a:spAutoFit/>
          </a:bodyPr>
          <a:lstStyle/>
          <a:p>
            <a:pPr algn="l"/>
            <a:r>
              <a:rPr lang="en-US" sz="1050" dirty="0">
                <a:gradFill>
                  <a:gsLst>
                    <a:gs pos="2917">
                      <a:schemeClr val="tx1"/>
                    </a:gs>
                    <a:gs pos="30000">
                      <a:schemeClr val="tx1"/>
                    </a:gs>
                  </a:gsLst>
                  <a:lin ang="5400000" scaled="0"/>
                </a:gradFill>
              </a:rPr>
              <a:t>Metadata</a:t>
            </a:r>
          </a:p>
        </p:txBody>
      </p:sp>
      <p:sp>
        <p:nvSpPr>
          <p:cNvPr id="122" name="TextBox 121">
            <a:extLst>
              <a:ext uri="{FF2B5EF4-FFF2-40B4-BE49-F238E27FC236}">
                <a16:creationId xmlns:a16="http://schemas.microsoft.com/office/drawing/2014/main" id="{11761D39-E0D4-4019-8B4B-B125B12FB976}"/>
              </a:ext>
            </a:extLst>
          </p:cNvPr>
          <p:cNvSpPr txBox="1"/>
          <p:nvPr/>
        </p:nvSpPr>
        <p:spPr>
          <a:xfrm>
            <a:off x="6057510" y="1683375"/>
            <a:ext cx="838371" cy="161583"/>
          </a:xfrm>
          <a:prstGeom prst="rect">
            <a:avLst/>
          </a:prstGeom>
          <a:noFill/>
        </p:spPr>
        <p:txBody>
          <a:bodyPr wrap="none" lIns="0" tIns="0" rIns="0" bIns="0" rtlCol="0">
            <a:spAutoFit/>
          </a:bodyPr>
          <a:lstStyle/>
          <a:p>
            <a:pPr algn="l"/>
            <a:r>
              <a:rPr lang="en-US" sz="1050" dirty="0">
                <a:gradFill>
                  <a:gsLst>
                    <a:gs pos="2917">
                      <a:schemeClr val="tx1"/>
                    </a:gs>
                    <a:gs pos="30000">
                      <a:schemeClr val="tx1"/>
                    </a:gs>
                  </a:gsLst>
                  <a:lin ang="5400000" scaled="0"/>
                </a:gradFill>
              </a:rPr>
              <a:t>Data stream</a:t>
            </a:r>
          </a:p>
        </p:txBody>
      </p:sp>
      <p:sp>
        <p:nvSpPr>
          <p:cNvPr id="123" name="Rectangle 122">
            <a:extLst>
              <a:ext uri="{FF2B5EF4-FFF2-40B4-BE49-F238E27FC236}">
                <a16:creationId xmlns:a16="http://schemas.microsoft.com/office/drawing/2014/main" id="{B07ABCBF-E9BE-4A25-968F-8D621446E289}"/>
              </a:ext>
            </a:extLst>
          </p:cNvPr>
          <p:cNvSpPr/>
          <p:nvPr/>
        </p:nvSpPr>
        <p:spPr bwMode="auto">
          <a:xfrm>
            <a:off x="5886060" y="850996"/>
            <a:ext cx="2868929" cy="828617"/>
          </a:xfrm>
          <a:prstGeom prst="rect">
            <a:avLst/>
          </a:prstGeom>
          <a:noFill/>
          <a:ln w="25400">
            <a:solidFill>
              <a:srgbClr val="A8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2" name="Rectangle 1">
            <a:extLst>
              <a:ext uri="{FF2B5EF4-FFF2-40B4-BE49-F238E27FC236}">
                <a16:creationId xmlns:a16="http://schemas.microsoft.com/office/drawing/2014/main" id="{1E2258EB-2FA3-43B8-9BEB-C8C462D38A1E}"/>
              </a:ext>
            </a:extLst>
          </p:cNvPr>
          <p:cNvSpPr/>
          <p:nvPr/>
        </p:nvSpPr>
        <p:spPr bwMode="auto">
          <a:xfrm>
            <a:off x="4873903" y="892823"/>
            <a:ext cx="960722" cy="752717"/>
          </a:xfrm>
          <a:prstGeom prst="rect">
            <a:avLst/>
          </a:prstGeom>
          <a:pattFill prst="wdDnDiag">
            <a:fgClr>
              <a:srgbClr val="BAD80A"/>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125" name="Rectangle 124">
            <a:extLst>
              <a:ext uri="{FF2B5EF4-FFF2-40B4-BE49-F238E27FC236}">
                <a16:creationId xmlns:a16="http://schemas.microsoft.com/office/drawing/2014/main" id="{01096DB9-80F7-461E-98D8-985D90B4572F}"/>
              </a:ext>
            </a:extLst>
          </p:cNvPr>
          <p:cNvSpPr>
            <a:spLocks/>
          </p:cNvSpPr>
          <p:nvPr/>
        </p:nvSpPr>
        <p:spPr bwMode="auto">
          <a:xfrm>
            <a:off x="5943124" y="892823"/>
            <a:ext cx="0" cy="752717"/>
          </a:xfrm>
          <a:prstGeom prst="rect">
            <a:avLst/>
          </a:prstGeom>
          <a:pattFill prst="wdDnDiag">
            <a:fgClr>
              <a:srgbClr val="FF8C00"/>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34" name="TextBox 33">
            <a:extLst>
              <a:ext uri="{FF2B5EF4-FFF2-40B4-BE49-F238E27FC236}">
                <a16:creationId xmlns:a16="http://schemas.microsoft.com/office/drawing/2014/main" id="{2DD134F5-DEBA-4004-9729-10A442A8D04A}"/>
              </a:ext>
            </a:extLst>
          </p:cNvPr>
          <p:cNvSpPr txBox="1"/>
          <p:nvPr/>
        </p:nvSpPr>
        <p:spPr>
          <a:xfrm>
            <a:off x="0" y="1731465"/>
            <a:ext cx="2525628" cy="327782"/>
          </a:xfrm>
          <a:prstGeom prst="rect">
            <a:avLst/>
          </a:prstGeom>
          <a:noFill/>
        </p:spPr>
        <p:txBody>
          <a:bodyPr wrap="square" rtlCol="0">
            <a:spAutoFit/>
          </a:bodyPr>
          <a:lstStyle/>
          <a:p>
            <a:pPr algn="ctr" defTabSz="699448">
              <a:defRPr/>
            </a:pPr>
            <a:r>
              <a:rPr lang="en-US" sz="1530" dirty="0">
                <a:latin typeface="Segoe UI" panose="020B0502040204020203" pitchFamily="34" charset="0"/>
                <a:cs typeface="Segoe UI" panose="020B0502040204020203" pitchFamily="34" charset="0"/>
              </a:rPr>
              <a:t>virus scan</a:t>
            </a:r>
          </a:p>
        </p:txBody>
      </p:sp>
      <p:sp>
        <p:nvSpPr>
          <p:cNvPr id="31" name="TextBox 30">
            <a:extLst>
              <a:ext uri="{FF2B5EF4-FFF2-40B4-BE49-F238E27FC236}">
                <a16:creationId xmlns:a16="http://schemas.microsoft.com/office/drawing/2014/main" id="{FA935EFA-A664-43C8-9800-25EA71B4C25D}"/>
              </a:ext>
            </a:extLst>
          </p:cNvPr>
          <p:cNvSpPr txBox="1"/>
          <p:nvPr/>
        </p:nvSpPr>
        <p:spPr>
          <a:xfrm>
            <a:off x="3851920" y="4054168"/>
            <a:ext cx="5267563" cy="645818"/>
          </a:xfrm>
          <a:prstGeom prst="rect">
            <a:avLst/>
          </a:prstGeom>
          <a:noFill/>
        </p:spPr>
        <p:txBody>
          <a:bodyPr wrap="square" lIns="0" tIns="0" rIns="0" bIns="0" rtlCol="0">
            <a:spAutoFit/>
          </a:bodyPr>
          <a:lstStyle/>
          <a:p>
            <a:pPr>
              <a:lnSpc>
                <a:spcPct val="150000"/>
              </a:lnSpc>
            </a:pPr>
            <a:r>
              <a:rPr lang="en-US" sz="1500" dirty="0">
                <a:gradFill>
                  <a:gsLst>
                    <a:gs pos="2917">
                      <a:schemeClr val="tx1"/>
                    </a:gs>
                    <a:gs pos="30000">
                      <a:schemeClr val="tx1"/>
                    </a:gs>
                  </a:gsLst>
                  <a:lin ang="5400000" scaled="0"/>
                </a:gradFill>
              </a:rPr>
              <a:t>AV scans meta data &amp; finds secure offline attribute</a:t>
            </a:r>
          </a:p>
          <a:p>
            <a:pPr>
              <a:lnSpc>
                <a:spcPct val="150000"/>
              </a:lnSpc>
            </a:pPr>
            <a:r>
              <a:rPr lang="en-US" sz="1500" dirty="0">
                <a:gradFill>
                  <a:gsLst>
                    <a:gs pos="2917">
                      <a:schemeClr val="tx1"/>
                    </a:gs>
                    <a:gs pos="30000">
                      <a:schemeClr val="tx1"/>
                    </a:gs>
                  </a:gsLst>
                  <a:lin ang="5400000" scaled="0"/>
                </a:gradFill>
              </a:rPr>
              <a:t>Does not access file content, thus avoiding recall</a:t>
            </a:r>
          </a:p>
        </p:txBody>
      </p:sp>
      <p:sp>
        <p:nvSpPr>
          <p:cNvPr id="32" name="TextBox 31">
            <a:extLst>
              <a:ext uri="{FF2B5EF4-FFF2-40B4-BE49-F238E27FC236}">
                <a16:creationId xmlns:a16="http://schemas.microsoft.com/office/drawing/2014/main" id="{DB307715-3528-404D-A91E-A994BAC8532C}"/>
              </a:ext>
            </a:extLst>
          </p:cNvPr>
          <p:cNvSpPr txBox="1"/>
          <p:nvPr/>
        </p:nvSpPr>
        <p:spPr>
          <a:xfrm>
            <a:off x="2724074" y="497489"/>
            <a:ext cx="1330492" cy="230832"/>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rPr>
              <a:t>File attributes</a:t>
            </a:r>
          </a:p>
        </p:txBody>
      </p:sp>
      <p:sp>
        <p:nvSpPr>
          <p:cNvPr id="33" name="TextBox 32">
            <a:extLst>
              <a:ext uri="{FF2B5EF4-FFF2-40B4-BE49-F238E27FC236}">
                <a16:creationId xmlns:a16="http://schemas.microsoft.com/office/drawing/2014/main" id="{DCD9E1F8-1F11-4DCC-B570-C777E6362503}"/>
              </a:ext>
            </a:extLst>
          </p:cNvPr>
          <p:cNvSpPr txBox="1"/>
          <p:nvPr/>
        </p:nvSpPr>
        <p:spPr>
          <a:xfrm>
            <a:off x="2954647" y="809606"/>
            <a:ext cx="1459054" cy="923330"/>
          </a:xfrm>
          <a:prstGeom prst="rect">
            <a:avLst/>
          </a:prstGeom>
          <a:noFill/>
        </p:spPr>
        <p:txBody>
          <a:bodyPr wrap="none" lIns="0" tIns="0" rIns="0" bIns="0" rtlCol="0">
            <a:spAutoFit/>
          </a:bodyPr>
          <a:lstStyle/>
          <a:p>
            <a:pPr algn="l"/>
            <a:r>
              <a:rPr lang="en-US" sz="15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(O) offline</a:t>
            </a:r>
          </a:p>
          <a:p>
            <a:pPr algn="l"/>
            <a:r>
              <a:rPr lang="en-US" sz="15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(P)  sparse</a:t>
            </a:r>
            <a:br>
              <a:rPr lang="en-US" sz="15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15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(L)  reparse point</a:t>
            </a:r>
            <a:br>
              <a:rPr lang="en-US" sz="15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br>
            <a:r>
              <a:rPr lang="en-US" sz="1500" dirty="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rPr>
              <a:t>      “recall on acc.”</a:t>
            </a:r>
          </a:p>
        </p:txBody>
      </p:sp>
      <p:sp>
        <p:nvSpPr>
          <p:cNvPr id="10" name="Right Bracket 9">
            <a:extLst>
              <a:ext uri="{FF2B5EF4-FFF2-40B4-BE49-F238E27FC236}">
                <a16:creationId xmlns:a16="http://schemas.microsoft.com/office/drawing/2014/main" id="{EFFD7C99-75CF-42BD-99AA-66ABCEEBEFFF}"/>
              </a:ext>
            </a:extLst>
          </p:cNvPr>
          <p:cNvSpPr/>
          <p:nvPr/>
        </p:nvSpPr>
        <p:spPr>
          <a:xfrm>
            <a:off x="4366106" y="718033"/>
            <a:ext cx="72253" cy="1128473"/>
          </a:xfrm>
          <a:prstGeom prst="rightBracket">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pic>
        <p:nvPicPr>
          <p:cNvPr id="14" name="Graphic 13" descr="Lock">
            <a:extLst>
              <a:ext uri="{FF2B5EF4-FFF2-40B4-BE49-F238E27FC236}">
                <a16:creationId xmlns:a16="http://schemas.microsoft.com/office/drawing/2014/main" id="{3A0C6D81-4847-4272-92A1-8E68CEF2E4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1103" y="1471266"/>
            <a:ext cx="348548" cy="348548"/>
          </a:xfrm>
          <a:prstGeom prst="rect">
            <a:avLst/>
          </a:prstGeom>
        </p:spPr>
      </p:pic>
      <p:grpSp>
        <p:nvGrpSpPr>
          <p:cNvPr id="35" name="Group 34">
            <a:extLst>
              <a:ext uri="{FF2B5EF4-FFF2-40B4-BE49-F238E27FC236}">
                <a16:creationId xmlns:a16="http://schemas.microsoft.com/office/drawing/2014/main" id="{09AC84F6-8432-475C-92FD-CA3A06F1A620}"/>
              </a:ext>
            </a:extLst>
          </p:cNvPr>
          <p:cNvGrpSpPr/>
          <p:nvPr/>
        </p:nvGrpSpPr>
        <p:grpSpPr>
          <a:xfrm>
            <a:off x="4326196" y="2441038"/>
            <a:ext cx="1664375" cy="1664375"/>
            <a:chOff x="6087568" y="3224180"/>
            <a:chExt cx="2219167" cy="2219167"/>
          </a:xfrm>
        </p:grpSpPr>
        <p:pic>
          <p:nvPicPr>
            <p:cNvPr id="41" name="Graphic 40" descr="Teacher">
              <a:extLst>
                <a:ext uri="{FF2B5EF4-FFF2-40B4-BE49-F238E27FC236}">
                  <a16:creationId xmlns:a16="http://schemas.microsoft.com/office/drawing/2014/main" id="{B06C8417-8668-456F-B89E-6D60F8435D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87568" y="3224180"/>
              <a:ext cx="2219167" cy="2219167"/>
            </a:xfrm>
            <a:prstGeom prst="rect">
              <a:avLst/>
            </a:prstGeom>
            <a:effectLst>
              <a:outerShdw blurRad="63500" dist="25400" sx="102000" sy="102000" algn="ctr" rotWithShape="0">
                <a:schemeClr val="bg1"/>
              </a:outerShdw>
            </a:effectLst>
          </p:spPr>
        </p:pic>
        <p:pic>
          <p:nvPicPr>
            <p:cNvPr id="16" name="Graphic 15" descr="DNA">
              <a:extLst>
                <a:ext uri="{FF2B5EF4-FFF2-40B4-BE49-F238E27FC236}">
                  <a16:creationId xmlns:a16="http://schemas.microsoft.com/office/drawing/2014/main" id="{A2D27D6D-800A-425D-8054-A17D8085C1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6769460" y="3669116"/>
              <a:ext cx="673359" cy="673359"/>
            </a:xfrm>
            <a:prstGeom prst="rect">
              <a:avLst/>
            </a:prstGeom>
          </p:spPr>
        </p:pic>
        <p:pic>
          <p:nvPicPr>
            <p:cNvPr id="25" name="Graphic 24" descr="Magnifying glass">
              <a:extLst>
                <a:ext uri="{FF2B5EF4-FFF2-40B4-BE49-F238E27FC236}">
                  <a16:creationId xmlns:a16="http://schemas.microsoft.com/office/drawing/2014/main" id="{42649220-DED7-4582-A777-ED2F8445E5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7267354" y="3778996"/>
              <a:ext cx="673359" cy="673359"/>
            </a:xfrm>
            <a:prstGeom prst="rect">
              <a:avLst/>
            </a:prstGeom>
          </p:spPr>
        </p:pic>
      </p:grpSp>
      <p:sp>
        <p:nvSpPr>
          <p:cNvPr id="45" name="Right Bracket 44">
            <a:extLst>
              <a:ext uri="{FF2B5EF4-FFF2-40B4-BE49-F238E27FC236}">
                <a16:creationId xmlns:a16="http://schemas.microsoft.com/office/drawing/2014/main" id="{D8371D43-BD52-4C7D-8185-2C1DC3D2CA2D}"/>
              </a:ext>
            </a:extLst>
          </p:cNvPr>
          <p:cNvSpPr/>
          <p:nvPr/>
        </p:nvSpPr>
        <p:spPr>
          <a:xfrm rot="5400000">
            <a:off x="5320140" y="1442413"/>
            <a:ext cx="72102" cy="956866"/>
          </a:xfrm>
          <a:prstGeom prst="rightBracket">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46" name="Straight Connector 45">
            <a:extLst>
              <a:ext uri="{FF2B5EF4-FFF2-40B4-BE49-F238E27FC236}">
                <a16:creationId xmlns:a16="http://schemas.microsoft.com/office/drawing/2014/main" id="{D5B01169-73B0-48F4-AC03-AB8B3C7935A7}"/>
              </a:ext>
            </a:extLst>
          </p:cNvPr>
          <p:cNvCxnSpPr/>
          <p:nvPr/>
        </p:nvCxnSpPr>
        <p:spPr>
          <a:xfrm flipH="1">
            <a:off x="4944747" y="2015860"/>
            <a:ext cx="409274" cy="663191"/>
          </a:xfrm>
          <a:prstGeom prst="line">
            <a:avLst/>
          </a:prstGeom>
          <a:ln w="25400">
            <a:solidFill>
              <a:srgbClr val="A8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Right Bracket 46">
            <a:extLst>
              <a:ext uri="{FF2B5EF4-FFF2-40B4-BE49-F238E27FC236}">
                <a16:creationId xmlns:a16="http://schemas.microsoft.com/office/drawing/2014/main" id="{FB3788A9-062F-483F-81C8-BA0E0145DD31}"/>
              </a:ext>
            </a:extLst>
          </p:cNvPr>
          <p:cNvSpPr/>
          <p:nvPr/>
        </p:nvSpPr>
        <p:spPr>
          <a:xfrm rot="5400000">
            <a:off x="7304378" y="548664"/>
            <a:ext cx="46979" cy="2769488"/>
          </a:xfrm>
          <a:prstGeom prst="rightBracket">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cxnSp>
        <p:nvCxnSpPr>
          <p:cNvPr id="48" name="Straight Connector 47">
            <a:extLst>
              <a:ext uri="{FF2B5EF4-FFF2-40B4-BE49-F238E27FC236}">
                <a16:creationId xmlns:a16="http://schemas.microsoft.com/office/drawing/2014/main" id="{21352659-822C-4D2D-BB0F-83ECE5BBD625}"/>
              </a:ext>
            </a:extLst>
          </p:cNvPr>
          <p:cNvCxnSpPr/>
          <p:nvPr/>
        </p:nvCxnSpPr>
        <p:spPr>
          <a:xfrm flipH="1">
            <a:off x="5648236" y="2029564"/>
            <a:ext cx="409274" cy="663191"/>
          </a:xfrm>
          <a:prstGeom prst="line">
            <a:avLst/>
          </a:prstGeom>
          <a:ln w="254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Cross 48">
            <a:extLst>
              <a:ext uri="{FF2B5EF4-FFF2-40B4-BE49-F238E27FC236}">
                <a16:creationId xmlns:a16="http://schemas.microsoft.com/office/drawing/2014/main" id="{9E7AE76B-6356-4BF5-8A25-183B68599D3D}"/>
              </a:ext>
            </a:extLst>
          </p:cNvPr>
          <p:cNvSpPr/>
          <p:nvPr/>
        </p:nvSpPr>
        <p:spPr bwMode="auto">
          <a:xfrm rot="2700000">
            <a:off x="5755265" y="2241574"/>
            <a:ext cx="211760" cy="211760"/>
          </a:xfrm>
          <a:prstGeom prst="plus">
            <a:avLst>
              <a:gd name="adj" fmla="val 40452"/>
            </a:avLst>
          </a:prstGeom>
          <a:solidFill>
            <a:srgbClr val="A80000"/>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D9501802-C2AB-44F6-B49D-C4AB631C53BC}"/>
              </a:ext>
            </a:extLst>
          </p:cNvPr>
          <p:cNvSpPr txBox="1"/>
          <p:nvPr/>
        </p:nvSpPr>
        <p:spPr>
          <a:xfrm>
            <a:off x="0" y="2097057"/>
            <a:ext cx="2525628" cy="327782"/>
          </a:xfrm>
          <a:prstGeom prst="rect">
            <a:avLst/>
          </a:prstGeom>
          <a:noFill/>
        </p:spPr>
        <p:txBody>
          <a:bodyPr wrap="square" rtlCol="0">
            <a:spAutoFit/>
          </a:bodyPr>
          <a:lstStyle/>
          <a:p>
            <a:pPr algn="ctr" defTabSz="699448">
              <a:defRPr/>
            </a:pPr>
            <a:r>
              <a:rPr lang="en-US" sz="1530" dirty="0">
                <a:latin typeface="Segoe UI" panose="020B0502040204020203" pitchFamily="34" charset="0"/>
                <a:cs typeface="Segoe UI" panose="020B0502040204020203" pitchFamily="34" charset="0"/>
              </a:rPr>
              <a:t>local backup</a:t>
            </a:r>
          </a:p>
        </p:txBody>
      </p:sp>
      <p:cxnSp>
        <p:nvCxnSpPr>
          <p:cNvPr id="43" name="Straight Arrow Connector 42">
            <a:extLst>
              <a:ext uri="{FF2B5EF4-FFF2-40B4-BE49-F238E27FC236}">
                <a16:creationId xmlns:a16="http://schemas.microsoft.com/office/drawing/2014/main" id="{67AD768F-56CB-4474-B799-717555AE0A99}"/>
              </a:ext>
            </a:extLst>
          </p:cNvPr>
          <p:cNvCxnSpPr/>
          <p:nvPr/>
        </p:nvCxnSpPr>
        <p:spPr>
          <a:xfrm>
            <a:off x="4438358" y="1282268"/>
            <a:ext cx="642797" cy="0"/>
          </a:xfrm>
          <a:prstGeom prst="straightConnector1">
            <a:avLst/>
          </a:prstGeom>
          <a:ln w="25400">
            <a:solidFill>
              <a:srgbClr val="A8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AD5285B-EA2B-4996-AF16-EF084223DE2C}"/>
              </a:ext>
            </a:extLst>
          </p:cNvPr>
          <p:cNvSpPr txBox="1"/>
          <p:nvPr/>
        </p:nvSpPr>
        <p:spPr>
          <a:xfrm>
            <a:off x="661" y="2762501"/>
            <a:ext cx="2524967" cy="327782"/>
          </a:xfrm>
          <a:prstGeom prst="rect">
            <a:avLst/>
          </a:prstGeom>
          <a:solidFill>
            <a:srgbClr val="A80000"/>
          </a:solidFill>
        </p:spPr>
        <p:txBody>
          <a:bodyPr wrap="square" rtlCol="0">
            <a:spAutoFit/>
          </a:bodyPr>
          <a:lstStyle/>
          <a:p>
            <a:pPr algn="ctr" defTabSz="699448">
              <a:defRPr/>
            </a:pPr>
            <a:r>
              <a:rPr lang="en-US" sz="1530" dirty="0">
                <a:solidFill>
                  <a:schemeClr val="bg1"/>
                </a:solidFill>
                <a:latin typeface="Segoe UI" panose="020B0502040204020203" pitchFamily="34" charset="0"/>
                <a:cs typeface="Segoe UI" panose="020B0502040204020203" pitchFamily="34" charset="0"/>
              </a:rPr>
              <a:t>Multi-site sync</a:t>
            </a:r>
          </a:p>
        </p:txBody>
      </p:sp>
    </p:spTree>
    <p:extLst>
      <p:ext uri="{BB962C8B-B14F-4D97-AF65-F5344CB8AC3E}">
        <p14:creationId xmlns:p14="http://schemas.microsoft.com/office/powerpoint/2010/main" val="61301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down)">
                                      <p:cBhvr>
                                        <p:cTn id="11" dur="500"/>
                                        <p:tgtEl>
                                          <p:spTgt spid="4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animEffect transition="in" filter="fade">
                                      <p:cBhvr>
                                        <p:cTn id="19" dur="500"/>
                                        <p:tgtEl>
                                          <p:spTgt spid="3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wipe(down)">
                                      <p:cBhvr>
                                        <p:cTn id="24" dur="500"/>
                                        <p:tgtEl>
                                          <p:spTgt spid="48"/>
                                        </p:tgtEl>
                                      </p:cBhvr>
                                    </p:animEffect>
                                  </p:childTnLst>
                                </p:cTn>
                              </p:par>
                            </p:childTnLst>
                          </p:cTn>
                        </p:par>
                        <p:par>
                          <p:cTn id="25" fill="hold">
                            <p:stCondLst>
                              <p:cond delay="500"/>
                            </p:stCondLst>
                            <p:childTnLst>
                              <p:par>
                                <p:cTn id="26" presetID="22" presetClass="entr" presetSubtype="4"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down)">
                                      <p:cBhvr>
                                        <p:cTn id="28" dur="500"/>
                                        <p:tgtEl>
                                          <p:spTgt spid="4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31">
                                            <p:txEl>
                                              <p:pRg st="1" end="1"/>
                                            </p:txEl>
                                          </p:spTgt>
                                        </p:tgtEl>
                                        <p:attrNameLst>
                                          <p:attrName>style.visibility</p:attrName>
                                        </p:attrNameLst>
                                      </p:cBhvr>
                                      <p:to>
                                        <p:strVal val="visible"/>
                                      </p:to>
                                    </p:set>
                                    <p:animEffect transition="in" filter="fade">
                                      <p:cBhvr>
                                        <p:cTn id="36" dur="500"/>
                                        <p:tgtEl>
                                          <p:spTgt spid="31">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uiExpand="1" build="p"/>
      <p:bldP spid="45" grpId="0" animBg="1"/>
      <p:bldP spid="47" grpId="0" animBg="1"/>
      <p:bldP spid="49" grpId="0" animBg="1"/>
      <p:bldP spid="50" grpId="0"/>
      <p:bldP spid="5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3275856" y="1651683"/>
            <a:ext cx="8229600" cy="914400"/>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3131840" y="2715766"/>
            <a:ext cx="1944216" cy="400110"/>
          </a:xfrm>
        </p:spPr>
        <p:txBody>
          <a:bodyPr/>
          <a:lstStyle/>
          <a:p>
            <a:r>
              <a:rPr lang="nb-NO" dirty="0"/>
              <a:t>Cloud tiering</a:t>
            </a:r>
          </a:p>
        </p:txBody>
      </p:sp>
    </p:spTree>
    <p:extLst>
      <p:ext uri="{BB962C8B-B14F-4D97-AF65-F5344CB8AC3E}">
        <p14:creationId xmlns:p14="http://schemas.microsoft.com/office/powerpoint/2010/main" val="20757348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246438"/>
            <a:ext cx="2524966" cy="516167"/>
          </a:xfrm>
          <a:prstGeom prst="rect">
            <a:avLst/>
          </a:prstGeom>
          <a:noFill/>
        </p:spPr>
        <p:txBody>
          <a:bodyPr wrap="square" rtlCol="0">
            <a:spAutoFit/>
          </a:bodyPr>
          <a:lstStyle/>
          <a:p>
            <a:pPr algn="ctr" defTabSz="699448">
              <a:defRPr/>
            </a:pPr>
            <a:r>
              <a:rPr lang="en-US" sz="2754" b="1" dirty="0">
                <a:latin typeface="Segoe UI Light" panose="020B0502040204020203" pitchFamily="34" charset="0"/>
                <a:cs typeface="Segoe UI Light" panose="020B0502040204020203" pitchFamily="34" charset="0"/>
              </a:rPr>
              <a:t>Azure File Sync</a:t>
            </a:r>
          </a:p>
        </p:txBody>
      </p:sp>
      <p:sp>
        <p:nvSpPr>
          <p:cNvPr id="29" name="TextBox 28">
            <a:extLst>
              <a:ext uri="{FF2B5EF4-FFF2-40B4-BE49-F238E27FC236}">
                <a16:creationId xmlns:a16="http://schemas.microsoft.com/office/drawing/2014/main" id="{441E7125-33C8-4765-BDFE-76DA0E62F380}"/>
              </a:ext>
            </a:extLst>
          </p:cNvPr>
          <p:cNvSpPr txBox="1"/>
          <p:nvPr/>
        </p:nvSpPr>
        <p:spPr>
          <a:xfrm>
            <a:off x="661" y="1215953"/>
            <a:ext cx="2524967" cy="327782"/>
          </a:xfrm>
          <a:prstGeom prst="rect">
            <a:avLst/>
          </a:prstGeom>
          <a:solidFill>
            <a:srgbClr val="A80000"/>
          </a:solidFill>
        </p:spPr>
        <p:txBody>
          <a:bodyPr wrap="square" rtlCol="0">
            <a:spAutoFit/>
          </a:bodyPr>
          <a:lstStyle/>
          <a:p>
            <a:pPr algn="ctr" defTabSz="699448">
              <a:defRPr/>
            </a:pPr>
            <a:r>
              <a:rPr lang="en-US" sz="1530" dirty="0">
                <a:solidFill>
                  <a:schemeClr val="bg1"/>
                </a:solidFill>
                <a:latin typeface="Segoe UI" panose="020B0502040204020203" pitchFamily="34" charset="0"/>
                <a:cs typeface="Segoe UI" panose="020B0502040204020203" pitchFamily="34" charset="0"/>
              </a:rPr>
              <a:t>Multi-site sync</a:t>
            </a:r>
          </a:p>
        </p:txBody>
      </p:sp>
      <p:grpSp>
        <p:nvGrpSpPr>
          <p:cNvPr id="30" name="HQ Server">
            <a:extLst>
              <a:ext uri="{FF2B5EF4-FFF2-40B4-BE49-F238E27FC236}">
                <a16:creationId xmlns:a16="http://schemas.microsoft.com/office/drawing/2014/main" id="{B1EAEFC5-3455-4830-B8FC-3665778FAC3E}"/>
              </a:ext>
            </a:extLst>
          </p:cNvPr>
          <p:cNvGrpSpPr/>
          <p:nvPr/>
        </p:nvGrpSpPr>
        <p:grpSpPr>
          <a:xfrm>
            <a:off x="5477353" y="3256525"/>
            <a:ext cx="1141021" cy="1560500"/>
            <a:chOff x="2827548" y="4249398"/>
            <a:chExt cx="1462757" cy="2000518"/>
          </a:xfrm>
        </p:grpSpPr>
        <p:pic>
          <p:nvPicPr>
            <p:cNvPr id="36" name="Picture 2" descr="\\MAGNUM\Projects\Microsoft\Cloud Power FY12\Design\Icons\PNGs\Server_2.png">
              <a:extLst>
                <a:ext uri="{FF2B5EF4-FFF2-40B4-BE49-F238E27FC236}">
                  <a16:creationId xmlns:a16="http://schemas.microsoft.com/office/drawing/2014/main" id="{9DDED856-A729-4D22-8401-C1262FC881EC}"/>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37" name="TextBox 36">
              <a:extLst>
                <a:ext uri="{FF2B5EF4-FFF2-40B4-BE49-F238E27FC236}">
                  <a16:creationId xmlns:a16="http://schemas.microsoft.com/office/drawing/2014/main" id="{F350161E-0669-427A-BB63-0907846BC54D}"/>
                </a:ext>
              </a:extLst>
            </p:cNvPr>
            <p:cNvSpPr txBox="1"/>
            <p:nvPr/>
          </p:nvSpPr>
          <p:spPr>
            <a:xfrm>
              <a:off x="3114471" y="5577189"/>
              <a:ext cx="888914" cy="672727"/>
            </a:xfrm>
            <a:prstGeom prst="rect">
              <a:avLst/>
            </a:prstGeom>
            <a:noFill/>
          </p:spPr>
          <p:txBody>
            <a:bodyPr wrap="none" rtlCol="0">
              <a:spAutoFit/>
            </a:bodyPr>
            <a:lstStyle/>
            <a:p>
              <a:pPr algn="ctr" defTabSz="713230">
                <a:defRPr/>
              </a:pPr>
              <a:r>
                <a:rPr lang="en-US" sz="1405" dirty="0">
                  <a:solidFill>
                    <a:prstClr val="black">
                      <a:lumMod val="50000"/>
                      <a:lumOff val="50000"/>
                    </a:prstClr>
                  </a:solidFill>
                  <a:latin typeface="Calibri" panose="020F0502020204030204"/>
                </a:rPr>
                <a:t>HQ</a:t>
              </a:r>
              <a:br>
                <a:rPr lang="en-US" sz="1405" dirty="0">
                  <a:solidFill>
                    <a:prstClr val="black">
                      <a:lumMod val="50000"/>
                      <a:lumOff val="50000"/>
                    </a:prstClr>
                  </a:solidFill>
                  <a:latin typeface="Calibri" panose="020F0502020204030204"/>
                </a:rPr>
              </a:br>
              <a:r>
                <a:rPr lang="en-US" sz="1405" dirty="0">
                  <a:solidFill>
                    <a:prstClr val="black">
                      <a:lumMod val="50000"/>
                      <a:lumOff val="50000"/>
                    </a:prstClr>
                  </a:solidFill>
                  <a:latin typeface="Calibri" panose="020F0502020204030204"/>
                </a:rPr>
                <a:t>Seattle</a:t>
              </a:r>
              <a:endParaRPr lang="en-US" sz="1405" dirty="0">
                <a:solidFill>
                  <a:prstClr val="white">
                    <a:lumMod val="65000"/>
                  </a:prstClr>
                </a:solidFill>
                <a:latin typeface="Calibri" panose="020F0502020204030204"/>
              </a:endParaRPr>
            </a:p>
          </p:txBody>
        </p:sp>
      </p:grpSp>
      <p:grpSp>
        <p:nvGrpSpPr>
          <p:cNvPr id="42" name="Group 41">
            <a:extLst>
              <a:ext uri="{FF2B5EF4-FFF2-40B4-BE49-F238E27FC236}">
                <a16:creationId xmlns:a16="http://schemas.microsoft.com/office/drawing/2014/main" id="{2B99DAF3-626A-4CE8-9248-385AE3606A02}"/>
              </a:ext>
            </a:extLst>
          </p:cNvPr>
          <p:cNvGrpSpPr>
            <a:grpSpLocks noChangeAspect="1"/>
          </p:cNvGrpSpPr>
          <p:nvPr/>
        </p:nvGrpSpPr>
        <p:grpSpPr>
          <a:xfrm>
            <a:off x="5944445" y="137462"/>
            <a:ext cx="1837944" cy="1735518"/>
            <a:chOff x="7763710" y="192615"/>
            <a:chExt cx="2121576" cy="2003185"/>
          </a:xfrm>
        </p:grpSpPr>
        <p:grpSp>
          <p:nvGrpSpPr>
            <p:cNvPr id="44" name="Group 43">
              <a:extLst>
                <a:ext uri="{FF2B5EF4-FFF2-40B4-BE49-F238E27FC236}">
                  <a16:creationId xmlns:a16="http://schemas.microsoft.com/office/drawing/2014/main" id="{BE925E73-DB82-4077-A224-020142ED15B5}"/>
                </a:ext>
              </a:extLst>
            </p:cNvPr>
            <p:cNvGrpSpPr/>
            <p:nvPr/>
          </p:nvGrpSpPr>
          <p:grpSpPr>
            <a:xfrm>
              <a:off x="7763710" y="192615"/>
              <a:ext cx="2121576" cy="2003185"/>
              <a:chOff x="5638799" y="2971799"/>
              <a:chExt cx="2121576" cy="2003185"/>
            </a:xfrm>
          </p:grpSpPr>
          <p:pic>
            <p:nvPicPr>
              <p:cNvPr id="52" name="Graphic 51" descr="Cloud">
                <a:extLst>
                  <a:ext uri="{FF2B5EF4-FFF2-40B4-BE49-F238E27FC236}">
                    <a16:creationId xmlns:a16="http://schemas.microsoft.com/office/drawing/2014/main" id="{EAB0B68B-A475-429F-A1A4-D2EF8ABCAB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53" name="Graphic 52" descr="Cloud">
                <a:extLst>
                  <a:ext uri="{FF2B5EF4-FFF2-40B4-BE49-F238E27FC236}">
                    <a16:creationId xmlns:a16="http://schemas.microsoft.com/office/drawing/2014/main" id="{6A839847-BA0A-437B-8DD9-EBAAD8DE3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54" name="Graphic 53" descr="Open Folder">
                <a:extLst>
                  <a:ext uri="{FF2B5EF4-FFF2-40B4-BE49-F238E27FC236}">
                    <a16:creationId xmlns:a16="http://schemas.microsoft.com/office/drawing/2014/main" id="{A35A27AF-19D0-4512-9452-9684559BE8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9053" y="3654539"/>
                <a:ext cx="791429" cy="791429"/>
              </a:xfrm>
              <a:prstGeom prst="rect">
                <a:avLst/>
              </a:prstGeom>
            </p:spPr>
          </p:pic>
        </p:grpSp>
        <p:sp>
          <p:nvSpPr>
            <p:cNvPr id="51" name="TextBox 50">
              <a:extLst>
                <a:ext uri="{FF2B5EF4-FFF2-40B4-BE49-F238E27FC236}">
                  <a16:creationId xmlns:a16="http://schemas.microsoft.com/office/drawing/2014/main" id="{240A68DF-3F93-400C-9A59-FF1037F40B32}"/>
                </a:ext>
              </a:extLst>
            </p:cNvPr>
            <p:cNvSpPr txBox="1"/>
            <p:nvPr/>
          </p:nvSpPr>
          <p:spPr>
            <a:xfrm>
              <a:off x="8381339" y="1498503"/>
              <a:ext cx="1227172" cy="293077"/>
            </a:xfrm>
            <a:prstGeom prst="rect">
              <a:avLst/>
            </a:prstGeom>
            <a:noFill/>
          </p:spPr>
          <p:txBody>
            <a:bodyPr wrap="none" rtlCol="0">
              <a:spAutoFit/>
            </a:bodyPr>
            <a:lstStyle/>
            <a:p>
              <a:pPr algn="ctr" defTabSz="713230">
                <a:defRPr/>
              </a:pPr>
              <a:r>
                <a:rPr lang="en-US" sz="1050" dirty="0">
                  <a:solidFill>
                    <a:srgbClr val="A80000"/>
                  </a:solidFill>
                  <a:latin typeface="Calibri" panose="020F0502020204030204"/>
                </a:rPr>
                <a:t>Azure File Share</a:t>
              </a:r>
            </a:p>
          </p:txBody>
        </p:sp>
      </p:grpSp>
      <p:grpSp>
        <p:nvGrpSpPr>
          <p:cNvPr id="5" name="Group 4">
            <a:extLst>
              <a:ext uri="{FF2B5EF4-FFF2-40B4-BE49-F238E27FC236}">
                <a16:creationId xmlns:a16="http://schemas.microsoft.com/office/drawing/2014/main" id="{6E614031-8095-472C-A609-41A9792DFF4C}"/>
              </a:ext>
            </a:extLst>
          </p:cNvPr>
          <p:cNvGrpSpPr/>
          <p:nvPr/>
        </p:nvGrpSpPr>
        <p:grpSpPr>
          <a:xfrm>
            <a:off x="4148615" y="137463"/>
            <a:ext cx="1840708" cy="1737990"/>
            <a:chOff x="5832201" y="192615"/>
            <a:chExt cx="2121576" cy="2003185"/>
          </a:xfrm>
        </p:grpSpPr>
        <p:grpSp>
          <p:nvGrpSpPr>
            <p:cNvPr id="55" name="Group 54">
              <a:extLst>
                <a:ext uri="{FF2B5EF4-FFF2-40B4-BE49-F238E27FC236}">
                  <a16:creationId xmlns:a16="http://schemas.microsoft.com/office/drawing/2014/main" id="{A9DF4673-17AE-460F-ABE7-81312E6B5DBD}"/>
                </a:ext>
              </a:extLst>
            </p:cNvPr>
            <p:cNvGrpSpPr/>
            <p:nvPr/>
          </p:nvGrpSpPr>
          <p:grpSpPr>
            <a:xfrm>
              <a:off x="5832201" y="192615"/>
              <a:ext cx="2121576" cy="2003185"/>
              <a:chOff x="7763710" y="192615"/>
              <a:chExt cx="2121576" cy="2003185"/>
            </a:xfrm>
          </p:grpSpPr>
          <p:grpSp>
            <p:nvGrpSpPr>
              <p:cNvPr id="56" name="Group 55">
                <a:extLst>
                  <a:ext uri="{FF2B5EF4-FFF2-40B4-BE49-F238E27FC236}">
                    <a16:creationId xmlns:a16="http://schemas.microsoft.com/office/drawing/2014/main" id="{139B3A48-7911-4626-ACEA-72B908DEC7DD}"/>
                  </a:ext>
                </a:extLst>
              </p:cNvPr>
              <p:cNvGrpSpPr/>
              <p:nvPr/>
            </p:nvGrpSpPr>
            <p:grpSpPr>
              <a:xfrm>
                <a:off x="7763710" y="192615"/>
                <a:ext cx="2121576" cy="2003185"/>
                <a:chOff x="5638799" y="2971799"/>
                <a:chExt cx="2121576" cy="2003185"/>
              </a:xfrm>
            </p:grpSpPr>
            <p:pic>
              <p:nvPicPr>
                <p:cNvPr id="59" name="Graphic 58" descr="Cloud">
                  <a:extLst>
                    <a:ext uri="{FF2B5EF4-FFF2-40B4-BE49-F238E27FC236}">
                      <a16:creationId xmlns:a16="http://schemas.microsoft.com/office/drawing/2014/main" id="{7DAD5214-9B22-46C4-B588-8DA07DCAD1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60" name="Graphic 59" descr="Cloud">
                  <a:extLst>
                    <a:ext uri="{FF2B5EF4-FFF2-40B4-BE49-F238E27FC236}">
                      <a16:creationId xmlns:a16="http://schemas.microsoft.com/office/drawing/2014/main" id="{693A7432-A0BF-4B69-ACB1-52362ED2A8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grpSp>
          <p:sp>
            <p:nvSpPr>
              <p:cNvPr id="58" name="TextBox 57">
                <a:extLst>
                  <a:ext uri="{FF2B5EF4-FFF2-40B4-BE49-F238E27FC236}">
                    <a16:creationId xmlns:a16="http://schemas.microsoft.com/office/drawing/2014/main" id="{35352C2F-566B-4024-A2AD-2DF149C51680}"/>
                  </a:ext>
                </a:extLst>
              </p:cNvPr>
              <p:cNvSpPr txBox="1"/>
              <p:nvPr/>
            </p:nvSpPr>
            <p:spPr>
              <a:xfrm>
                <a:off x="8388449" y="1490392"/>
                <a:ext cx="1156968" cy="292660"/>
              </a:xfrm>
              <a:prstGeom prst="rect">
                <a:avLst/>
              </a:prstGeom>
              <a:noFill/>
            </p:spPr>
            <p:txBody>
              <a:bodyPr wrap="none" rtlCol="0">
                <a:spAutoFit/>
              </a:bodyPr>
              <a:lstStyle/>
              <a:p>
                <a:pPr algn="ctr" defTabSz="713230">
                  <a:defRPr/>
                </a:pPr>
                <a:r>
                  <a:rPr lang="en-US" sz="1050" dirty="0">
                    <a:solidFill>
                      <a:srgbClr val="A80000"/>
                    </a:solidFill>
                    <a:latin typeface="Calibri" panose="020F0502020204030204"/>
                  </a:rPr>
                  <a:t>Azure File Sync</a:t>
                </a:r>
              </a:p>
            </p:txBody>
          </p:sp>
        </p:grpSp>
        <p:pic>
          <p:nvPicPr>
            <p:cNvPr id="4" name="Graphic 3">
              <a:extLst>
                <a:ext uri="{FF2B5EF4-FFF2-40B4-BE49-F238E27FC236}">
                  <a16:creationId xmlns:a16="http://schemas.microsoft.com/office/drawing/2014/main" id="{E6D1B6F3-F38F-4D38-93E2-8A7A0EDA6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83882" y="999095"/>
              <a:ext cx="476250" cy="476250"/>
            </a:xfrm>
            <a:prstGeom prst="rect">
              <a:avLst/>
            </a:prstGeom>
          </p:spPr>
        </p:pic>
      </p:grpSp>
      <p:cxnSp>
        <p:nvCxnSpPr>
          <p:cNvPr id="7" name="Straight Connector 6">
            <a:extLst>
              <a:ext uri="{FF2B5EF4-FFF2-40B4-BE49-F238E27FC236}">
                <a16:creationId xmlns:a16="http://schemas.microsoft.com/office/drawing/2014/main" id="{EB69741B-DAD5-48BB-AB68-5C1552EA8BB8}"/>
              </a:ext>
            </a:extLst>
          </p:cNvPr>
          <p:cNvCxnSpPr>
            <a:cxnSpLocks/>
          </p:cNvCxnSpPr>
          <p:nvPr/>
        </p:nvCxnSpPr>
        <p:spPr>
          <a:xfrm flipH="1" flipV="1">
            <a:off x="5161571" y="1591489"/>
            <a:ext cx="688765" cy="1658153"/>
          </a:xfrm>
          <a:prstGeom prst="line">
            <a:avLst/>
          </a:prstGeom>
          <a:ln w="31750">
            <a:solidFill>
              <a:srgbClr val="A8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92814D6-5BE8-4719-8719-F13597695A89}"/>
              </a:ext>
            </a:extLst>
          </p:cNvPr>
          <p:cNvSpPr txBox="1"/>
          <p:nvPr/>
        </p:nvSpPr>
        <p:spPr>
          <a:xfrm>
            <a:off x="4075889" y="2272178"/>
            <a:ext cx="1491755" cy="507831"/>
          </a:xfrm>
          <a:prstGeom prst="rect">
            <a:avLst/>
          </a:prstGeom>
          <a:noFill/>
        </p:spPr>
        <p:txBody>
          <a:bodyPr wrap="none" rtlCol="0">
            <a:spAutoFit/>
          </a:bodyPr>
          <a:lstStyle/>
          <a:p>
            <a:pPr algn="ctr" defTabSz="713230">
              <a:defRPr/>
            </a:pPr>
            <a:r>
              <a:rPr lang="en-US" sz="1350" dirty="0">
                <a:solidFill>
                  <a:srgbClr val="A80000"/>
                </a:solidFill>
              </a:rPr>
              <a:t>Sync metadata</a:t>
            </a:r>
            <a:br>
              <a:rPr lang="en-US" sz="1350" dirty="0">
                <a:solidFill>
                  <a:srgbClr val="A80000"/>
                </a:solidFill>
              </a:rPr>
            </a:br>
            <a:r>
              <a:rPr lang="en-US" sz="1350" dirty="0">
                <a:solidFill>
                  <a:srgbClr val="A80000"/>
                </a:solidFill>
              </a:rPr>
              <a:t>sync protocol</a:t>
            </a:r>
          </a:p>
        </p:txBody>
      </p:sp>
      <p:cxnSp>
        <p:nvCxnSpPr>
          <p:cNvPr id="63" name="Straight Connector 62">
            <a:extLst>
              <a:ext uri="{FF2B5EF4-FFF2-40B4-BE49-F238E27FC236}">
                <a16:creationId xmlns:a16="http://schemas.microsoft.com/office/drawing/2014/main" id="{C828498E-D319-4B17-82C7-FFEC1F62ED3A}"/>
              </a:ext>
            </a:extLst>
          </p:cNvPr>
          <p:cNvCxnSpPr>
            <a:cxnSpLocks/>
          </p:cNvCxnSpPr>
          <p:nvPr/>
        </p:nvCxnSpPr>
        <p:spPr>
          <a:xfrm flipV="1">
            <a:off x="6273482" y="1580932"/>
            <a:ext cx="703075" cy="1658151"/>
          </a:xfrm>
          <a:prstGeom prst="line">
            <a:avLst/>
          </a:prstGeom>
          <a:ln w="31750">
            <a:solidFill>
              <a:srgbClr val="A80000"/>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52C3C86-CE9A-486B-B8DB-3F2BB4B1EACD}"/>
              </a:ext>
            </a:extLst>
          </p:cNvPr>
          <p:cNvSpPr txBox="1"/>
          <p:nvPr/>
        </p:nvSpPr>
        <p:spPr>
          <a:xfrm>
            <a:off x="7128458" y="2272177"/>
            <a:ext cx="1406154" cy="507831"/>
          </a:xfrm>
          <a:prstGeom prst="rect">
            <a:avLst/>
          </a:prstGeom>
          <a:noFill/>
        </p:spPr>
        <p:txBody>
          <a:bodyPr wrap="none" rtlCol="0">
            <a:spAutoFit/>
          </a:bodyPr>
          <a:lstStyle/>
          <a:p>
            <a:pPr algn="ctr" defTabSz="713230">
              <a:defRPr/>
            </a:pPr>
            <a:r>
              <a:rPr lang="en-US" sz="1350" dirty="0">
                <a:solidFill>
                  <a:srgbClr val="A80000"/>
                </a:solidFill>
              </a:rPr>
              <a:t>File transfer </a:t>
            </a:r>
            <a:br>
              <a:rPr lang="en-US" sz="1350" dirty="0">
                <a:solidFill>
                  <a:srgbClr val="A80000"/>
                </a:solidFill>
              </a:rPr>
            </a:br>
            <a:r>
              <a:rPr lang="en-US" sz="1350" dirty="0">
                <a:solidFill>
                  <a:srgbClr val="A80000"/>
                </a:solidFill>
              </a:rPr>
              <a:t>REST protocol</a:t>
            </a:r>
          </a:p>
        </p:txBody>
      </p:sp>
      <p:sp>
        <p:nvSpPr>
          <p:cNvPr id="65" name="TextBox 64">
            <a:extLst>
              <a:ext uri="{FF2B5EF4-FFF2-40B4-BE49-F238E27FC236}">
                <a16:creationId xmlns:a16="http://schemas.microsoft.com/office/drawing/2014/main" id="{8A640BB7-FA3F-438F-8649-15125A443EFD}"/>
              </a:ext>
            </a:extLst>
          </p:cNvPr>
          <p:cNvSpPr txBox="1"/>
          <p:nvPr/>
        </p:nvSpPr>
        <p:spPr>
          <a:xfrm>
            <a:off x="4044007" y="3585942"/>
            <a:ext cx="1843774" cy="507831"/>
          </a:xfrm>
          <a:prstGeom prst="rect">
            <a:avLst/>
          </a:prstGeom>
          <a:noFill/>
        </p:spPr>
        <p:txBody>
          <a:bodyPr wrap="none" rtlCol="0">
            <a:spAutoFit/>
          </a:bodyPr>
          <a:lstStyle/>
          <a:p>
            <a:pPr algn="ctr" defTabSz="713230">
              <a:defRPr/>
            </a:pPr>
            <a:r>
              <a:rPr lang="en-US" sz="1350" dirty="0">
                <a:solidFill>
                  <a:srgbClr val="A80000"/>
                </a:solidFill>
              </a:rPr>
              <a:t>Detects file change</a:t>
            </a:r>
            <a:br>
              <a:rPr lang="en-US" sz="1350" dirty="0">
                <a:solidFill>
                  <a:srgbClr val="A80000"/>
                </a:solidFill>
              </a:rPr>
            </a:br>
            <a:r>
              <a:rPr lang="en-US" sz="1350" dirty="0">
                <a:solidFill>
                  <a:srgbClr val="A80000"/>
                </a:solidFill>
              </a:rPr>
              <a:t>(USN journal)</a:t>
            </a:r>
          </a:p>
        </p:txBody>
      </p:sp>
      <p:grpSp>
        <p:nvGrpSpPr>
          <p:cNvPr id="21" name="Group 20">
            <a:extLst>
              <a:ext uri="{FF2B5EF4-FFF2-40B4-BE49-F238E27FC236}">
                <a16:creationId xmlns:a16="http://schemas.microsoft.com/office/drawing/2014/main" id="{024159F1-D681-4958-974D-D89B612D2E69}"/>
              </a:ext>
            </a:extLst>
          </p:cNvPr>
          <p:cNvGrpSpPr/>
          <p:nvPr/>
        </p:nvGrpSpPr>
        <p:grpSpPr>
          <a:xfrm>
            <a:off x="3715916" y="3660364"/>
            <a:ext cx="335902" cy="335902"/>
            <a:chOff x="3825551" y="4646645"/>
            <a:chExt cx="447869" cy="447869"/>
          </a:xfrm>
        </p:grpSpPr>
        <p:sp>
          <p:nvSpPr>
            <p:cNvPr id="19" name="Oval 18">
              <a:extLst>
                <a:ext uri="{FF2B5EF4-FFF2-40B4-BE49-F238E27FC236}">
                  <a16:creationId xmlns:a16="http://schemas.microsoft.com/office/drawing/2014/main" id="{73DB47B6-E131-4EE9-9410-D0D3A85A3BBE}"/>
                </a:ext>
              </a:extLst>
            </p:cNvPr>
            <p:cNvSpPr/>
            <p:nvPr/>
          </p:nvSpPr>
          <p:spPr bwMode="auto">
            <a:xfrm>
              <a:off x="3825551" y="4646645"/>
              <a:ext cx="447869" cy="447869"/>
            </a:xfrm>
            <a:prstGeom prst="ellipse">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A25C5737-2E19-481D-996A-5598A4270BD4}"/>
                </a:ext>
              </a:extLst>
            </p:cNvPr>
            <p:cNvSpPr txBox="1"/>
            <p:nvPr/>
          </p:nvSpPr>
          <p:spPr>
            <a:xfrm>
              <a:off x="3962923" y="4655136"/>
              <a:ext cx="173125" cy="430886"/>
            </a:xfrm>
            <a:prstGeom prst="rect">
              <a:avLst/>
            </a:prstGeom>
            <a:noFill/>
          </p:spPr>
          <p:txBody>
            <a:bodyPr wrap="none" lIns="0" tIns="0" rIns="0" bIns="0" rtlCol="0">
              <a:spAutoFit/>
            </a:bodyPr>
            <a:lstStyle/>
            <a:p>
              <a:pPr algn="l"/>
              <a:r>
                <a:rPr lang="en-US" sz="2100" dirty="0">
                  <a:solidFill>
                    <a:schemeClr val="bg1"/>
                  </a:solidFill>
                  <a:latin typeface="Segoe UI Black" panose="020B0A02040204020203" pitchFamily="34" charset="0"/>
                  <a:ea typeface="Segoe UI Black" panose="020B0A02040204020203" pitchFamily="34" charset="0"/>
                </a:rPr>
                <a:t>1</a:t>
              </a:r>
            </a:p>
          </p:txBody>
        </p:sp>
      </p:grpSp>
      <p:grpSp>
        <p:nvGrpSpPr>
          <p:cNvPr id="22" name="Group 21">
            <a:extLst>
              <a:ext uri="{FF2B5EF4-FFF2-40B4-BE49-F238E27FC236}">
                <a16:creationId xmlns:a16="http://schemas.microsoft.com/office/drawing/2014/main" id="{C65D8E1F-F2DC-45D9-8F1D-9CB0ABD6BAC1}"/>
              </a:ext>
            </a:extLst>
          </p:cNvPr>
          <p:cNvGrpSpPr/>
          <p:nvPr/>
        </p:nvGrpSpPr>
        <p:grpSpPr>
          <a:xfrm>
            <a:off x="3808830" y="2346600"/>
            <a:ext cx="335902" cy="335902"/>
            <a:chOff x="5078439" y="3128800"/>
            <a:chExt cx="447869" cy="447869"/>
          </a:xfrm>
        </p:grpSpPr>
        <p:sp>
          <p:nvSpPr>
            <p:cNvPr id="68" name="Oval 67">
              <a:extLst>
                <a:ext uri="{FF2B5EF4-FFF2-40B4-BE49-F238E27FC236}">
                  <a16:creationId xmlns:a16="http://schemas.microsoft.com/office/drawing/2014/main" id="{CD0EC1E5-CB9B-4C04-8710-0B429DE78F30}"/>
                </a:ext>
              </a:extLst>
            </p:cNvPr>
            <p:cNvSpPr/>
            <p:nvPr/>
          </p:nvSpPr>
          <p:spPr bwMode="auto">
            <a:xfrm>
              <a:off x="5078439" y="3128800"/>
              <a:ext cx="447869" cy="447869"/>
            </a:xfrm>
            <a:prstGeom prst="ellipse">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69" name="TextBox 68">
              <a:extLst>
                <a:ext uri="{FF2B5EF4-FFF2-40B4-BE49-F238E27FC236}">
                  <a16:creationId xmlns:a16="http://schemas.microsoft.com/office/drawing/2014/main" id="{06363AC5-2EE2-4675-8D1D-355EFF99351D}"/>
                </a:ext>
              </a:extLst>
            </p:cNvPr>
            <p:cNvSpPr txBox="1"/>
            <p:nvPr/>
          </p:nvSpPr>
          <p:spPr>
            <a:xfrm>
              <a:off x="5194972" y="3137291"/>
              <a:ext cx="215872" cy="430886"/>
            </a:xfrm>
            <a:prstGeom prst="rect">
              <a:avLst/>
            </a:prstGeom>
            <a:noFill/>
          </p:spPr>
          <p:txBody>
            <a:bodyPr wrap="none" lIns="0" tIns="0" rIns="0" bIns="0" rtlCol="0">
              <a:spAutoFit/>
            </a:bodyPr>
            <a:lstStyle/>
            <a:p>
              <a:pPr algn="l"/>
              <a:r>
                <a:rPr lang="en-US" sz="2100" dirty="0">
                  <a:solidFill>
                    <a:schemeClr val="bg1"/>
                  </a:solidFill>
                  <a:latin typeface="Segoe UI Black" panose="020B0A02040204020203" pitchFamily="34" charset="0"/>
                  <a:ea typeface="Segoe UI Black" panose="020B0A02040204020203" pitchFamily="34" charset="0"/>
                </a:rPr>
                <a:t>2</a:t>
              </a:r>
            </a:p>
          </p:txBody>
        </p:sp>
      </p:grpSp>
      <p:grpSp>
        <p:nvGrpSpPr>
          <p:cNvPr id="23" name="Group 22">
            <a:extLst>
              <a:ext uri="{FF2B5EF4-FFF2-40B4-BE49-F238E27FC236}">
                <a16:creationId xmlns:a16="http://schemas.microsoft.com/office/drawing/2014/main" id="{54F813F8-D458-4B30-AF04-13D63A0C336A}"/>
              </a:ext>
            </a:extLst>
          </p:cNvPr>
          <p:cNvGrpSpPr/>
          <p:nvPr/>
        </p:nvGrpSpPr>
        <p:grpSpPr>
          <a:xfrm>
            <a:off x="6884558" y="2346600"/>
            <a:ext cx="335902" cy="335902"/>
            <a:chOff x="9179410" y="3128800"/>
            <a:chExt cx="447869" cy="447869"/>
          </a:xfrm>
        </p:grpSpPr>
        <p:sp>
          <p:nvSpPr>
            <p:cNvPr id="72" name="Oval 71">
              <a:extLst>
                <a:ext uri="{FF2B5EF4-FFF2-40B4-BE49-F238E27FC236}">
                  <a16:creationId xmlns:a16="http://schemas.microsoft.com/office/drawing/2014/main" id="{2837FDFB-F245-495D-A31B-4B5C3D1BBD9C}"/>
                </a:ext>
              </a:extLst>
            </p:cNvPr>
            <p:cNvSpPr/>
            <p:nvPr/>
          </p:nvSpPr>
          <p:spPr bwMode="auto">
            <a:xfrm>
              <a:off x="9179410" y="3128800"/>
              <a:ext cx="447869" cy="447869"/>
            </a:xfrm>
            <a:prstGeom prst="ellipse">
              <a:avLst/>
            </a:prstGeom>
            <a:solidFill>
              <a:srgbClr val="A8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73" name="TextBox 72">
              <a:extLst>
                <a:ext uri="{FF2B5EF4-FFF2-40B4-BE49-F238E27FC236}">
                  <a16:creationId xmlns:a16="http://schemas.microsoft.com/office/drawing/2014/main" id="{6890EF29-52A4-4D32-BD23-70C16975F528}"/>
                </a:ext>
              </a:extLst>
            </p:cNvPr>
            <p:cNvSpPr txBox="1"/>
            <p:nvPr/>
          </p:nvSpPr>
          <p:spPr>
            <a:xfrm>
              <a:off x="9295943" y="3137291"/>
              <a:ext cx="215872" cy="430886"/>
            </a:xfrm>
            <a:prstGeom prst="rect">
              <a:avLst/>
            </a:prstGeom>
            <a:noFill/>
          </p:spPr>
          <p:txBody>
            <a:bodyPr wrap="none" lIns="0" tIns="0" rIns="0" bIns="0" rtlCol="0">
              <a:spAutoFit/>
            </a:bodyPr>
            <a:lstStyle/>
            <a:p>
              <a:pPr algn="l"/>
              <a:r>
                <a:rPr lang="en-US" sz="2100" dirty="0">
                  <a:solidFill>
                    <a:schemeClr val="bg1"/>
                  </a:solidFill>
                  <a:latin typeface="Segoe UI Black" panose="020B0A02040204020203" pitchFamily="34" charset="0"/>
                  <a:ea typeface="Segoe UI Black" panose="020B0A02040204020203" pitchFamily="34" charset="0"/>
                </a:rPr>
                <a:t>3</a:t>
              </a:r>
            </a:p>
          </p:txBody>
        </p:sp>
      </p:grpSp>
      <p:sp>
        <p:nvSpPr>
          <p:cNvPr id="76" name="TextBox 75">
            <a:extLst>
              <a:ext uri="{FF2B5EF4-FFF2-40B4-BE49-F238E27FC236}">
                <a16:creationId xmlns:a16="http://schemas.microsoft.com/office/drawing/2014/main" id="{F04089A7-7ECE-4A51-9E6D-73FAF66D61BE}"/>
              </a:ext>
            </a:extLst>
          </p:cNvPr>
          <p:cNvSpPr txBox="1"/>
          <p:nvPr/>
        </p:nvSpPr>
        <p:spPr>
          <a:xfrm>
            <a:off x="0" y="1731465"/>
            <a:ext cx="2525628" cy="327782"/>
          </a:xfrm>
          <a:prstGeom prst="rect">
            <a:avLst/>
          </a:prstGeom>
          <a:noFill/>
        </p:spPr>
        <p:txBody>
          <a:bodyPr wrap="square" rtlCol="0">
            <a:spAutoFit/>
          </a:bodyPr>
          <a:lstStyle/>
          <a:p>
            <a:pPr algn="ctr" defTabSz="699448">
              <a:defRPr/>
            </a:pPr>
            <a:r>
              <a:rPr lang="en-US" sz="1530" dirty="0">
                <a:latin typeface="Segoe UI" panose="020B0502040204020203" pitchFamily="34" charset="0"/>
                <a:cs typeface="Segoe UI" panose="020B0502040204020203" pitchFamily="34" charset="0"/>
              </a:rPr>
              <a:t>process</a:t>
            </a:r>
          </a:p>
        </p:txBody>
      </p:sp>
    </p:spTree>
    <p:extLst>
      <p:ext uri="{BB962C8B-B14F-4D97-AF65-F5344CB8AC3E}">
        <p14:creationId xmlns:p14="http://schemas.microsoft.com/office/powerpoint/2010/main" val="107663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500"/>
                            </p:stCondLst>
                            <p:childTnLst>
                              <p:par>
                                <p:cTn id="24" presetID="26" presetClass="emph" presetSubtype="0" fill="hold" nodeType="afterEffect">
                                  <p:stCondLst>
                                    <p:cond delay="0"/>
                                  </p:stCondLst>
                                  <p:childTnLst>
                                    <p:animEffect transition="out" filter="fade">
                                      <p:cBhvr>
                                        <p:cTn id="25" dur="500" tmFilter="0, 0; .2, .5; .8, .5; 1, 0"/>
                                        <p:tgtEl>
                                          <p:spTgt spid="21"/>
                                        </p:tgtEl>
                                      </p:cBhvr>
                                    </p:animEffect>
                                    <p:animScale>
                                      <p:cBhvr>
                                        <p:cTn id="26" dur="250" autoRev="1" fill="hold"/>
                                        <p:tgtEl>
                                          <p:spTgt spid="21"/>
                                        </p:tgtEl>
                                      </p:cBhvr>
                                      <p:by x="105000" y="105000"/>
                                    </p:animScale>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wipe(left)">
                                      <p:cBhvr>
                                        <p:cTn id="30" dur="500"/>
                                        <p:tgtEl>
                                          <p:spTgt spid="6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par>
                          <p:cTn id="39" fill="hold">
                            <p:stCondLst>
                              <p:cond delay="500"/>
                            </p:stCondLst>
                            <p:childTnLst>
                              <p:par>
                                <p:cTn id="40" presetID="26" presetClass="emph" presetSubtype="0" fill="hold" nodeType="afterEffect">
                                  <p:stCondLst>
                                    <p:cond delay="0"/>
                                  </p:stCondLst>
                                  <p:childTnLst>
                                    <p:animEffect transition="out" filter="fade">
                                      <p:cBhvr>
                                        <p:cTn id="41" dur="500" tmFilter="0, 0; .2, .5; .8, .5; 1, 0"/>
                                        <p:tgtEl>
                                          <p:spTgt spid="22"/>
                                        </p:tgtEl>
                                      </p:cBhvr>
                                    </p:animEffect>
                                    <p:animScale>
                                      <p:cBhvr>
                                        <p:cTn id="42" dur="250" autoRev="1" fill="hold"/>
                                        <p:tgtEl>
                                          <p:spTgt spid="22"/>
                                        </p:tgtEl>
                                      </p:cBhvr>
                                      <p:by x="105000" y="105000"/>
                                    </p:animScale>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down)">
                                      <p:cBhvr>
                                        <p:cTn id="51" dur="500"/>
                                        <p:tgtEl>
                                          <p:spTgt spid="63"/>
                                        </p:tgtEl>
                                      </p:cBhvr>
                                    </p:animEffect>
                                  </p:childTnLst>
                                </p:cTn>
                              </p:par>
                            </p:childTnLst>
                          </p:cTn>
                        </p:par>
                        <p:par>
                          <p:cTn id="52" fill="hold">
                            <p:stCondLst>
                              <p:cond delay="500"/>
                            </p:stCondLst>
                            <p:childTnLst>
                              <p:par>
                                <p:cTn id="53" presetID="1" presetClass="entr" presetSubtype="0" fill="hold" nodeType="after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par>
                          <p:cTn id="55" fill="hold">
                            <p:stCondLst>
                              <p:cond delay="500"/>
                            </p:stCondLst>
                            <p:childTnLst>
                              <p:par>
                                <p:cTn id="56" presetID="26" presetClass="emph" presetSubtype="0" fill="hold" nodeType="afterEffect">
                                  <p:stCondLst>
                                    <p:cond delay="0"/>
                                  </p:stCondLst>
                                  <p:childTnLst>
                                    <p:animEffect transition="out" filter="fade">
                                      <p:cBhvr>
                                        <p:cTn id="57" dur="500" tmFilter="0, 0; .2, .5; .8, .5; 1, 0"/>
                                        <p:tgtEl>
                                          <p:spTgt spid="23"/>
                                        </p:tgtEl>
                                      </p:cBhvr>
                                    </p:animEffect>
                                    <p:animScale>
                                      <p:cBhvr>
                                        <p:cTn id="58" dur="250" autoRev="1" fill="hold"/>
                                        <p:tgtEl>
                                          <p:spTgt spid="23"/>
                                        </p:tgtEl>
                                      </p:cBhvr>
                                      <p:by x="105000" y="105000"/>
                                    </p:animScale>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left)">
                                      <p:cBhvr>
                                        <p:cTn id="6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a:xfrm>
            <a:off x="541784" y="2020490"/>
            <a:ext cx="7772400" cy="1102519"/>
          </a:xfrm>
        </p:spPr>
        <p:txBody>
          <a:bodyPr/>
          <a:lstStyle/>
          <a:p>
            <a:r>
              <a:rPr lang="nb-NO" dirty="0"/>
              <a:t>Cloudify your </a:t>
            </a:r>
            <a:r>
              <a:rPr lang="nb-NO"/>
              <a:t>Windows File Server</a:t>
            </a:r>
            <a:endParaRPr lang="nb-NO" dirty="0"/>
          </a:p>
        </p:txBody>
      </p:sp>
      <p:sp>
        <p:nvSpPr>
          <p:cNvPr id="3" name="TextBox 2">
            <a:extLst>
              <a:ext uri="{FF2B5EF4-FFF2-40B4-BE49-F238E27FC236}">
                <a16:creationId xmlns:a16="http://schemas.microsoft.com/office/drawing/2014/main" id="{1A12A438-A649-4782-A547-49CCE57629EF}"/>
              </a:ext>
            </a:extLst>
          </p:cNvPr>
          <p:cNvSpPr txBox="1"/>
          <p:nvPr/>
        </p:nvSpPr>
        <p:spPr>
          <a:xfrm>
            <a:off x="1763688" y="3939902"/>
            <a:ext cx="5040560" cy="707886"/>
          </a:xfrm>
          <a:prstGeom prst="rect">
            <a:avLst/>
          </a:prstGeom>
          <a:noFill/>
        </p:spPr>
        <p:txBody>
          <a:bodyPr wrap="square" rtlCol="0">
            <a:spAutoFit/>
          </a:bodyPr>
          <a:lstStyle/>
          <a:p>
            <a:pPr algn="ctr">
              <a:spcBef>
                <a:spcPct val="0"/>
              </a:spcBef>
            </a:pPr>
            <a:r>
              <a:rPr lang="en-US" sz="2000" dirty="0">
                <a:latin typeface="Museo Sans 100"/>
                <a:ea typeface="+mj-ea"/>
              </a:rPr>
              <a:t>Jan Egil Ring | Microsoft MVP</a:t>
            </a:r>
          </a:p>
          <a:p>
            <a:pPr algn="ctr">
              <a:spcBef>
                <a:spcPct val="0"/>
              </a:spcBef>
            </a:pPr>
            <a:r>
              <a:rPr lang="en-US" sz="2000" dirty="0">
                <a:latin typeface="Museo Sans 100"/>
                <a:ea typeface="+mj-ea"/>
              </a:rPr>
              <a:t>@</a:t>
            </a:r>
            <a:r>
              <a:rPr lang="en-US" sz="2000" dirty="0" err="1">
                <a:latin typeface="Museo Sans 100"/>
                <a:ea typeface="+mj-ea"/>
              </a:rPr>
              <a:t>JanEgilRing</a:t>
            </a:r>
            <a:endParaRPr lang="nb-NO" sz="2000" dirty="0">
              <a:latin typeface="Museo Sans 100"/>
              <a:ea typeface="+mj-ea"/>
            </a:endParaRPr>
          </a:p>
        </p:txBody>
      </p:sp>
    </p:spTree>
    <p:extLst>
      <p:ext uri="{BB962C8B-B14F-4D97-AF65-F5344CB8AC3E}">
        <p14:creationId xmlns:p14="http://schemas.microsoft.com/office/powerpoint/2010/main" val="41309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9799402-B695-455E-96CD-31BCB88C16F4}"/>
              </a:ext>
            </a:extLst>
          </p:cNvPr>
          <p:cNvSpPr txBox="1"/>
          <p:nvPr/>
        </p:nvSpPr>
        <p:spPr>
          <a:xfrm>
            <a:off x="0" y="246438"/>
            <a:ext cx="2524966" cy="516167"/>
          </a:xfrm>
          <a:prstGeom prst="rect">
            <a:avLst/>
          </a:prstGeom>
          <a:noFill/>
        </p:spPr>
        <p:txBody>
          <a:bodyPr wrap="square" rtlCol="0">
            <a:spAutoFit/>
          </a:bodyPr>
          <a:lstStyle/>
          <a:p>
            <a:pPr algn="ctr" defTabSz="699448">
              <a:defRPr/>
            </a:pPr>
            <a:r>
              <a:rPr lang="en-US" sz="2754" b="1" dirty="0">
                <a:latin typeface="Segoe UI Light" panose="020B0502040204020203" pitchFamily="34" charset="0"/>
                <a:cs typeface="Segoe UI Light" panose="020B0502040204020203" pitchFamily="34" charset="0"/>
              </a:rPr>
              <a:t>Azure File Sync</a:t>
            </a:r>
          </a:p>
        </p:txBody>
      </p:sp>
      <p:sp>
        <p:nvSpPr>
          <p:cNvPr id="29" name="TextBox 28">
            <a:extLst>
              <a:ext uri="{FF2B5EF4-FFF2-40B4-BE49-F238E27FC236}">
                <a16:creationId xmlns:a16="http://schemas.microsoft.com/office/drawing/2014/main" id="{441E7125-33C8-4765-BDFE-76DA0E62F380}"/>
              </a:ext>
            </a:extLst>
          </p:cNvPr>
          <p:cNvSpPr txBox="1"/>
          <p:nvPr/>
        </p:nvSpPr>
        <p:spPr>
          <a:xfrm>
            <a:off x="661" y="1215953"/>
            <a:ext cx="2524967" cy="327782"/>
          </a:xfrm>
          <a:prstGeom prst="rect">
            <a:avLst/>
          </a:prstGeom>
          <a:solidFill>
            <a:srgbClr val="A80000"/>
          </a:solidFill>
        </p:spPr>
        <p:txBody>
          <a:bodyPr wrap="square" rtlCol="0">
            <a:spAutoFit/>
          </a:bodyPr>
          <a:lstStyle/>
          <a:p>
            <a:pPr algn="ctr" defTabSz="699448">
              <a:defRPr/>
            </a:pPr>
            <a:r>
              <a:rPr lang="en-US" sz="1530" dirty="0">
                <a:solidFill>
                  <a:schemeClr val="bg1"/>
                </a:solidFill>
                <a:latin typeface="Segoe UI" panose="020B0502040204020203" pitchFamily="34" charset="0"/>
                <a:cs typeface="Segoe UI" panose="020B0502040204020203" pitchFamily="34" charset="0"/>
              </a:rPr>
              <a:t>Multi-site sync</a:t>
            </a:r>
          </a:p>
        </p:txBody>
      </p:sp>
      <p:grpSp>
        <p:nvGrpSpPr>
          <p:cNvPr id="30" name="HQ Server">
            <a:extLst>
              <a:ext uri="{FF2B5EF4-FFF2-40B4-BE49-F238E27FC236}">
                <a16:creationId xmlns:a16="http://schemas.microsoft.com/office/drawing/2014/main" id="{B1EAEFC5-3455-4830-B8FC-3665778FAC3E}"/>
              </a:ext>
            </a:extLst>
          </p:cNvPr>
          <p:cNvGrpSpPr/>
          <p:nvPr/>
        </p:nvGrpSpPr>
        <p:grpSpPr>
          <a:xfrm>
            <a:off x="5582327" y="3256525"/>
            <a:ext cx="1141021" cy="1560500"/>
            <a:chOff x="2827548" y="4249398"/>
            <a:chExt cx="1462757" cy="2000518"/>
          </a:xfrm>
        </p:grpSpPr>
        <p:pic>
          <p:nvPicPr>
            <p:cNvPr id="36" name="Picture 2" descr="\\MAGNUM\Projects\Microsoft\Cloud Power FY12\Design\Icons\PNGs\Server_2.png">
              <a:extLst>
                <a:ext uri="{FF2B5EF4-FFF2-40B4-BE49-F238E27FC236}">
                  <a16:creationId xmlns:a16="http://schemas.microsoft.com/office/drawing/2014/main" id="{9DDED856-A729-4D22-8401-C1262FC881EC}"/>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37" name="TextBox 36">
              <a:extLst>
                <a:ext uri="{FF2B5EF4-FFF2-40B4-BE49-F238E27FC236}">
                  <a16:creationId xmlns:a16="http://schemas.microsoft.com/office/drawing/2014/main" id="{F350161E-0669-427A-BB63-0907846BC54D}"/>
                </a:ext>
              </a:extLst>
            </p:cNvPr>
            <p:cNvSpPr txBox="1"/>
            <p:nvPr/>
          </p:nvSpPr>
          <p:spPr>
            <a:xfrm>
              <a:off x="3114471" y="5577189"/>
              <a:ext cx="888914" cy="672727"/>
            </a:xfrm>
            <a:prstGeom prst="rect">
              <a:avLst/>
            </a:prstGeom>
            <a:noFill/>
          </p:spPr>
          <p:txBody>
            <a:bodyPr wrap="none" rtlCol="0">
              <a:spAutoFit/>
            </a:bodyPr>
            <a:lstStyle/>
            <a:p>
              <a:pPr algn="ctr" defTabSz="713230">
                <a:defRPr/>
              </a:pPr>
              <a:r>
                <a:rPr lang="en-US" sz="1405" dirty="0">
                  <a:solidFill>
                    <a:prstClr val="black">
                      <a:lumMod val="50000"/>
                      <a:lumOff val="50000"/>
                    </a:prstClr>
                  </a:solidFill>
                  <a:latin typeface="Calibri" panose="020F0502020204030204"/>
                </a:rPr>
                <a:t>HQ</a:t>
              </a:r>
              <a:br>
                <a:rPr lang="en-US" sz="1405" dirty="0">
                  <a:solidFill>
                    <a:prstClr val="black">
                      <a:lumMod val="50000"/>
                      <a:lumOff val="50000"/>
                    </a:prstClr>
                  </a:solidFill>
                  <a:latin typeface="Calibri" panose="020F0502020204030204"/>
                </a:rPr>
              </a:br>
              <a:r>
                <a:rPr lang="en-US" sz="1405" dirty="0">
                  <a:solidFill>
                    <a:prstClr val="black">
                      <a:lumMod val="50000"/>
                      <a:lumOff val="50000"/>
                    </a:prstClr>
                  </a:solidFill>
                  <a:latin typeface="Calibri" panose="020F0502020204030204"/>
                </a:rPr>
                <a:t>Seattle</a:t>
              </a:r>
              <a:endParaRPr lang="en-US" sz="1405" dirty="0">
                <a:solidFill>
                  <a:prstClr val="white">
                    <a:lumMod val="65000"/>
                  </a:prstClr>
                </a:solidFill>
                <a:latin typeface="Calibri" panose="020F0502020204030204"/>
              </a:endParaRPr>
            </a:p>
          </p:txBody>
        </p:sp>
      </p:grpSp>
      <p:grpSp>
        <p:nvGrpSpPr>
          <p:cNvPr id="42" name="Group 41">
            <a:extLst>
              <a:ext uri="{FF2B5EF4-FFF2-40B4-BE49-F238E27FC236}">
                <a16:creationId xmlns:a16="http://schemas.microsoft.com/office/drawing/2014/main" id="{2B99DAF3-626A-4CE8-9248-385AE3606A02}"/>
              </a:ext>
            </a:extLst>
          </p:cNvPr>
          <p:cNvGrpSpPr>
            <a:grpSpLocks noChangeAspect="1"/>
          </p:cNvGrpSpPr>
          <p:nvPr/>
        </p:nvGrpSpPr>
        <p:grpSpPr>
          <a:xfrm>
            <a:off x="6049419" y="137462"/>
            <a:ext cx="1837944" cy="1735518"/>
            <a:chOff x="7763710" y="192615"/>
            <a:chExt cx="2121576" cy="2003185"/>
          </a:xfrm>
        </p:grpSpPr>
        <p:grpSp>
          <p:nvGrpSpPr>
            <p:cNvPr id="44" name="Group 43">
              <a:extLst>
                <a:ext uri="{FF2B5EF4-FFF2-40B4-BE49-F238E27FC236}">
                  <a16:creationId xmlns:a16="http://schemas.microsoft.com/office/drawing/2014/main" id="{BE925E73-DB82-4077-A224-020142ED15B5}"/>
                </a:ext>
              </a:extLst>
            </p:cNvPr>
            <p:cNvGrpSpPr/>
            <p:nvPr/>
          </p:nvGrpSpPr>
          <p:grpSpPr>
            <a:xfrm>
              <a:off x="7763710" y="192615"/>
              <a:ext cx="2121576" cy="2003185"/>
              <a:chOff x="5638799" y="2971799"/>
              <a:chExt cx="2121576" cy="2003185"/>
            </a:xfrm>
          </p:grpSpPr>
          <p:pic>
            <p:nvPicPr>
              <p:cNvPr id="52" name="Graphic 51" descr="Cloud">
                <a:extLst>
                  <a:ext uri="{FF2B5EF4-FFF2-40B4-BE49-F238E27FC236}">
                    <a16:creationId xmlns:a16="http://schemas.microsoft.com/office/drawing/2014/main" id="{EAB0B68B-A475-429F-A1A4-D2EF8ABCAB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53" name="Graphic 52" descr="Cloud">
                <a:extLst>
                  <a:ext uri="{FF2B5EF4-FFF2-40B4-BE49-F238E27FC236}">
                    <a16:creationId xmlns:a16="http://schemas.microsoft.com/office/drawing/2014/main" id="{6A839847-BA0A-437B-8DD9-EBAAD8DE37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pic>
            <p:nvPicPr>
              <p:cNvPr id="54" name="Graphic 53" descr="Open Folder">
                <a:extLst>
                  <a:ext uri="{FF2B5EF4-FFF2-40B4-BE49-F238E27FC236}">
                    <a16:creationId xmlns:a16="http://schemas.microsoft.com/office/drawing/2014/main" id="{A35A27AF-19D0-4512-9452-9684559BE8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9053" y="3654539"/>
                <a:ext cx="791429" cy="791429"/>
              </a:xfrm>
              <a:prstGeom prst="rect">
                <a:avLst/>
              </a:prstGeom>
            </p:spPr>
          </p:pic>
        </p:grpSp>
        <p:sp>
          <p:nvSpPr>
            <p:cNvPr id="51" name="TextBox 50">
              <a:extLst>
                <a:ext uri="{FF2B5EF4-FFF2-40B4-BE49-F238E27FC236}">
                  <a16:creationId xmlns:a16="http://schemas.microsoft.com/office/drawing/2014/main" id="{240A68DF-3F93-400C-9A59-FF1037F40B32}"/>
                </a:ext>
              </a:extLst>
            </p:cNvPr>
            <p:cNvSpPr txBox="1"/>
            <p:nvPr/>
          </p:nvSpPr>
          <p:spPr>
            <a:xfrm>
              <a:off x="8381339" y="1498503"/>
              <a:ext cx="1227172" cy="293077"/>
            </a:xfrm>
            <a:prstGeom prst="rect">
              <a:avLst/>
            </a:prstGeom>
            <a:noFill/>
          </p:spPr>
          <p:txBody>
            <a:bodyPr wrap="none" rtlCol="0">
              <a:spAutoFit/>
            </a:bodyPr>
            <a:lstStyle/>
            <a:p>
              <a:pPr algn="ctr" defTabSz="713230">
                <a:defRPr/>
              </a:pPr>
              <a:r>
                <a:rPr lang="en-US" sz="1050" dirty="0">
                  <a:solidFill>
                    <a:schemeClr val="tx1">
                      <a:lumMod val="75000"/>
                      <a:lumOff val="25000"/>
                    </a:schemeClr>
                  </a:solidFill>
                  <a:latin typeface="Calibri" panose="020F0502020204030204"/>
                </a:rPr>
                <a:t>Azure File Share</a:t>
              </a:r>
            </a:p>
          </p:txBody>
        </p:sp>
      </p:grpSp>
      <p:grpSp>
        <p:nvGrpSpPr>
          <p:cNvPr id="5" name="Group 4">
            <a:extLst>
              <a:ext uri="{FF2B5EF4-FFF2-40B4-BE49-F238E27FC236}">
                <a16:creationId xmlns:a16="http://schemas.microsoft.com/office/drawing/2014/main" id="{6E614031-8095-472C-A609-41A9792DFF4C}"/>
              </a:ext>
            </a:extLst>
          </p:cNvPr>
          <p:cNvGrpSpPr/>
          <p:nvPr/>
        </p:nvGrpSpPr>
        <p:grpSpPr>
          <a:xfrm>
            <a:off x="4253589" y="137463"/>
            <a:ext cx="1840708" cy="1737990"/>
            <a:chOff x="5832201" y="192615"/>
            <a:chExt cx="2121576" cy="2003185"/>
          </a:xfrm>
        </p:grpSpPr>
        <p:grpSp>
          <p:nvGrpSpPr>
            <p:cNvPr id="55" name="Group 54">
              <a:extLst>
                <a:ext uri="{FF2B5EF4-FFF2-40B4-BE49-F238E27FC236}">
                  <a16:creationId xmlns:a16="http://schemas.microsoft.com/office/drawing/2014/main" id="{A9DF4673-17AE-460F-ABE7-81312E6B5DBD}"/>
                </a:ext>
              </a:extLst>
            </p:cNvPr>
            <p:cNvGrpSpPr/>
            <p:nvPr/>
          </p:nvGrpSpPr>
          <p:grpSpPr>
            <a:xfrm>
              <a:off x="5832201" y="192615"/>
              <a:ext cx="2121576" cy="2003185"/>
              <a:chOff x="7763710" y="192615"/>
              <a:chExt cx="2121576" cy="2003185"/>
            </a:xfrm>
          </p:grpSpPr>
          <p:grpSp>
            <p:nvGrpSpPr>
              <p:cNvPr id="56" name="Group 55">
                <a:extLst>
                  <a:ext uri="{FF2B5EF4-FFF2-40B4-BE49-F238E27FC236}">
                    <a16:creationId xmlns:a16="http://schemas.microsoft.com/office/drawing/2014/main" id="{139B3A48-7911-4626-ACEA-72B908DEC7DD}"/>
                  </a:ext>
                </a:extLst>
              </p:cNvPr>
              <p:cNvGrpSpPr/>
              <p:nvPr/>
            </p:nvGrpSpPr>
            <p:grpSpPr>
              <a:xfrm>
                <a:off x="7763710" y="192615"/>
                <a:ext cx="2121576" cy="2003185"/>
                <a:chOff x="5638799" y="2971799"/>
                <a:chExt cx="2121576" cy="2003185"/>
              </a:xfrm>
            </p:grpSpPr>
            <p:pic>
              <p:nvPicPr>
                <p:cNvPr id="59" name="Graphic 58" descr="Cloud">
                  <a:extLst>
                    <a:ext uri="{FF2B5EF4-FFF2-40B4-BE49-F238E27FC236}">
                      <a16:creationId xmlns:a16="http://schemas.microsoft.com/office/drawing/2014/main" id="{7DAD5214-9B22-46C4-B588-8DA07DCAD1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799" y="2971799"/>
                  <a:ext cx="1878475" cy="1878475"/>
                </a:xfrm>
                <a:prstGeom prst="rect">
                  <a:avLst/>
                </a:prstGeom>
                <a:effectLst>
                  <a:outerShdw blurRad="63500" sx="102000" sy="102000" algn="ctr" rotWithShape="0">
                    <a:prstClr val="black">
                      <a:alpha val="40000"/>
                    </a:prstClr>
                  </a:outerShdw>
                </a:effectLst>
              </p:spPr>
            </p:pic>
            <p:pic>
              <p:nvPicPr>
                <p:cNvPr id="60" name="Graphic 59" descr="Cloud">
                  <a:extLst>
                    <a:ext uri="{FF2B5EF4-FFF2-40B4-BE49-F238E27FC236}">
                      <a16:creationId xmlns:a16="http://schemas.microsoft.com/office/drawing/2014/main" id="{693A7432-A0BF-4B69-ACB1-52362ED2A8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900" y="3096509"/>
                  <a:ext cx="1878475" cy="1878475"/>
                </a:xfrm>
                <a:prstGeom prst="rect">
                  <a:avLst/>
                </a:prstGeom>
                <a:effectLst>
                  <a:outerShdw blurRad="63500" sx="102000" sy="102000" algn="ctr" rotWithShape="0">
                    <a:prstClr val="black">
                      <a:alpha val="40000"/>
                    </a:prstClr>
                  </a:outerShdw>
                </a:effectLst>
              </p:spPr>
            </p:pic>
          </p:grpSp>
          <p:sp>
            <p:nvSpPr>
              <p:cNvPr id="58" name="TextBox 57">
                <a:extLst>
                  <a:ext uri="{FF2B5EF4-FFF2-40B4-BE49-F238E27FC236}">
                    <a16:creationId xmlns:a16="http://schemas.microsoft.com/office/drawing/2014/main" id="{35352C2F-566B-4024-A2AD-2DF149C51680}"/>
                  </a:ext>
                </a:extLst>
              </p:cNvPr>
              <p:cNvSpPr txBox="1"/>
              <p:nvPr/>
            </p:nvSpPr>
            <p:spPr>
              <a:xfrm>
                <a:off x="8388449" y="1490392"/>
                <a:ext cx="1156968" cy="292660"/>
              </a:xfrm>
              <a:prstGeom prst="rect">
                <a:avLst/>
              </a:prstGeom>
              <a:noFill/>
            </p:spPr>
            <p:txBody>
              <a:bodyPr wrap="none" rtlCol="0">
                <a:spAutoFit/>
              </a:bodyPr>
              <a:lstStyle/>
              <a:p>
                <a:pPr algn="ctr" defTabSz="713230">
                  <a:defRPr/>
                </a:pPr>
                <a:r>
                  <a:rPr lang="en-US" sz="1050" dirty="0">
                    <a:solidFill>
                      <a:schemeClr val="tx1">
                        <a:lumMod val="75000"/>
                        <a:lumOff val="25000"/>
                      </a:schemeClr>
                    </a:solidFill>
                    <a:latin typeface="Calibri" panose="020F0502020204030204"/>
                  </a:rPr>
                  <a:t>Azure File Sync</a:t>
                </a:r>
              </a:p>
            </p:txBody>
          </p:sp>
        </p:grpSp>
        <p:pic>
          <p:nvPicPr>
            <p:cNvPr id="4" name="Graphic 3">
              <a:extLst>
                <a:ext uri="{FF2B5EF4-FFF2-40B4-BE49-F238E27FC236}">
                  <a16:creationId xmlns:a16="http://schemas.microsoft.com/office/drawing/2014/main" id="{E6D1B6F3-F38F-4D38-93E2-8A7A0EDA6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83882" y="999095"/>
              <a:ext cx="476250" cy="476250"/>
            </a:xfrm>
            <a:prstGeom prst="rect">
              <a:avLst/>
            </a:prstGeom>
          </p:spPr>
        </p:pic>
      </p:grpSp>
      <p:cxnSp>
        <p:nvCxnSpPr>
          <p:cNvPr id="7" name="Straight Connector 6">
            <a:extLst>
              <a:ext uri="{FF2B5EF4-FFF2-40B4-BE49-F238E27FC236}">
                <a16:creationId xmlns:a16="http://schemas.microsoft.com/office/drawing/2014/main" id="{EB69741B-DAD5-48BB-AB68-5C1552EA8BB8}"/>
              </a:ext>
            </a:extLst>
          </p:cNvPr>
          <p:cNvCxnSpPr>
            <a:cxnSpLocks/>
          </p:cNvCxnSpPr>
          <p:nvPr/>
        </p:nvCxnSpPr>
        <p:spPr>
          <a:xfrm flipH="1" flipV="1">
            <a:off x="5266545" y="1591489"/>
            <a:ext cx="688765" cy="1658153"/>
          </a:xfrm>
          <a:prstGeom prst="line">
            <a:avLst/>
          </a:prstGeom>
          <a:ln w="31750">
            <a:solidFill>
              <a:schemeClr val="tx1">
                <a:lumMod val="75000"/>
                <a:lumOff val="2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92814D6-5BE8-4719-8719-F13597695A89}"/>
              </a:ext>
            </a:extLst>
          </p:cNvPr>
          <p:cNvSpPr txBox="1"/>
          <p:nvPr/>
        </p:nvSpPr>
        <p:spPr>
          <a:xfrm>
            <a:off x="4180863" y="2272178"/>
            <a:ext cx="1491755" cy="5078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sz="1350" dirty="0"/>
              <a:t>Sync metadata</a:t>
            </a:r>
            <a:br>
              <a:rPr lang="en-US" sz="1350" dirty="0"/>
            </a:br>
            <a:r>
              <a:rPr lang="en-US" sz="1350" dirty="0"/>
              <a:t>sync protocol</a:t>
            </a:r>
          </a:p>
        </p:txBody>
      </p:sp>
      <p:cxnSp>
        <p:nvCxnSpPr>
          <p:cNvPr id="63" name="Straight Connector 62">
            <a:extLst>
              <a:ext uri="{FF2B5EF4-FFF2-40B4-BE49-F238E27FC236}">
                <a16:creationId xmlns:a16="http://schemas.microsoft.com/office/drawing/2014/main" id="{C828498E-D319-4B17-82C7-FFEC1F62ED3A}"/>
              </a:ext>
            </a:extLst>
          </p:cNvPr>
          <p:cNvCxnSpPr>
            <a:cxnSpLocks/>
          </p:cNvCxnSpPr>
          <p:nvPr/>
        </p:nvCxnSpPr>
        <p:spPr>
          <a:xfrm flipV="1">
            <a:off x="6378456" y="1580932"/>
            <a:ext cx="703075" cy="1658151"/>
          </a:xfrm>
          <a:prstGeom prst="line">
            <a:avLst/>
          </a:prstGeom>
          <a:ln w="31750">
            <a:solidFill>
              <a:schemeClr val="tx1">
                <a:lumMod val="75000"/>
                <a:lumOff val="25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52C3C86-CE9A-486B-B8DB-3F2BB4B1EACD}"/>
              </a:ext>
            </a:extLst>
          </p:cNvPr>
          <p:cNvSpPr txBox="1"/>
          <p:nvPr/>
        </p:nvSpPr>
        <p:spPr>
          <a:xfrm>
            <a:off x="7233432" y="2272177"/>
            <a:ext cx="1406154" cy="5078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sz="1350" dirty="0"/>
              <a:t>File transfer </a:t>
            </a:r>
            <a:br>
              <a:rPr lang="en-US" sz="1350" dirty="0"/>
            </a:br>
            <a:r>
              <a:rPr lang="en-US" sz="1350" dirty="0"/>
              <a:t>REST protocol</a:t>
            </a:r>
          </a:p>
        </p:txBody>
      </p:sp>
      <p:sp>
        <p:nvSpPr>
          <p:cNvPr id="65" name="TextBox 64">
            <a:extLst>
              <a:ext uri="{FF2B5EF4-FFF2-40B4-BE49-F238E27FC236}">
                <a16:creationId xmlns:a16="http://schemas.microsoft.com/office/drawing/2014/main" id="{8A640BB7-FA3F-438F-8649-15125A443EFD}"/>
              </a:ext>
            </a:extLst>
          </p:cNvPr>
          <p:cNvSpPr txBox="1"/>
          <p:nvPr/>
        </p:nvSpPr>
        <p:spPr>
          <a:xfrm>
            <a:off x="4148981" y="3585942"/>
            <a:ext cx="1843774" cy="507831"/>
          </a:xfrm>
          <a:prstGeom prst="rect">
            <a:avLst/>
          </a:prstGeom>
          <a:noFill/>
        </p:spPr>
        <p:txBody>
          <a:bodyPr wrap="none" rtlCol="0">
            <a:spAutoFit/>
          </a:bodyPr>
          <a:lstStyle/>
          <a:p>
            <a:pPr algn="ctr" defTabSz="713230">
              <a:defRPr/>
            </a:pPr>
            <a:r>
              <a:rPr lang="en-US" sz="1350" dirty="0">
                <a:solidFill>
                  <a:schemeClr val="tx1">
                    <a:lumMod val="75000"/>
                    <a:lumOff val="25000"/>
                  </a:schemeClr>
                </a:solidFill>
              </a:rPr>
              <a:t>Detects file change</a:t>
            </a:r>
            <a:br>
              <a:rPr lang="en-US" sz="1350" dirty="0">
                <a:solidFill>
                  <a:schemeClr val="tx1">
                    <a:lumMod val="75000"/>
                    <a:lumOff val="25000"/>
                  </a:schemeClr>
                </a:solidFill>
              </a:rPr>
            </a:br>
            <a:r>
              <a:rPr lang="en-US" sz="1350" dirty="0">
                <a:solidFill>
                  <a:schemeClr val="tx1">
                    <a:lumMod val="75000"/>
                    <a:lumOff val="25000"/>
                  </a:schemeClr>
                </a:solidFill>
              </a:rPr>
              <a:t>(USN journal)</a:t>
            </a:r>
          </a:p>
        </p:txBody>
      </p:sp>
      <p:grpSp>
        <p:nvGrpSpPr>
          <p:cNvPr id="21" name="Group 20">
            <a:extLst>
              <a:ext uri="{FF2B5EF4-FFF2-40B4-BE49-F238E27FC236}">
                <a16:creationId xmlns:a16="http://schemas.microsoft.com/office/drawing/2014/main" id="{024159F1-D681-4958-974D-D89B612D2E69}"/>
              </a:ext>
            </a:extLst>
          </p:cNvPr>
          <p:cNvGrpSpPr/>
          <p:nvPr/>
        </p:nvGrpSpPr>
        <p:grpSpPr>
          <a:xfrm>
            <a:off x="3820890" y="3660364"/>
            <a:ext cx="335902" cy="335902"/>
            <a:chOff x="3825551" y="4646645"/>
            <a:chExt cx="447869" cy="447869"/>
          </a:xfrm>
        </p:grpSpPr>
        <p:sp>
          <p:nvSpPr>
            <p:cNvPr id="19" name="Oval 18">
              <a:extLst>
                <a:ext uri="{FF2B5EF4-FFF2-40B4-BE49-F238E27FC236}">
                  <a16:creationId xmlns:a16="http://schemas.microsoft.com/office/drawing/2014/main" id="{73DB47B6-E131-4EE9-9410-D0D3A85A3BBE}"/>
                </a:ext>
              </a:extLst>
            </p:cNvPr>
            <p:cNvSpPr/>
            <p:nvPr/>
          </p:nvSpPr>
          <p:spPr bwMode="auto">
            <a:xfrm>
              <a:off x="3825551" y="4646645"/>
              <a:ext cx="447869" cy="447869"/>
            </a:xfrm>
            <a:prstGeom prst="ellipse">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A25C5737-2E19-481D-996A-5598A4270BD4}"/>
                </a:ext>
              </a:extLst>
            </p:cNvPr>
            <p:cNvSpPr txBox="1"/>
            <p:nvPr/>
          </p:nvSpPr>
          <p:spPr>
            <a:xfrm>
              <a:off x="3962923" y="4655136"/>
              <a:ext cx="173125" cy="430886"/>
            </a:xfrm>
            <a:prstGeom prst="rect">
              <a:avLst/>
            </a:prstGeom>
            <a:noFill/>
          </p:spPr>
          <p:txBody>
            <a:bodyPr wrap="none" lIns="0" tIns="0" rIns="0" bIns="0" rtlCol="0">
              <a:spAutoFit/>
            </a:bodyPr>
            <a:lstStyle/>
            <a:p>
              <a:pPr algn="l"/>
              <a:r>
                <a:rPr lang="en-US" sz="2100" dirty="0">
                  <a:solidFill>
                    <a:schemeClr val="bg1"/>
                  </a:solidFill>
                  <a:latin typeface="Segoe UI Black" panose="020B0A02040204020203" pitchFamily="34" charset="0"/>
                  <a:ea typeface="Segoe UI Black" panose="020B0A02040204020203" pitchFamily="34" charset="0"/>
                </a:rPr>
                <a:t>1</a:t>
              </a:r>
            </a:p>
          </p:txBody>
        </p:sp>
      </p:grpSp>
      <p:grpSp>
        <p:nvGrpSpPr>
          <p:cNvPr id="22" name="Group 21">
            <a:extLst>
              <a:ext uri="{FF2B5EF4-FFF2-40B4-BE49-F238E27FC236}">
                <a16:creationId xmlns:a16="http://schemas.microsoft.com/office/drawing/2014/main" id="{C65D8E1F-F2DC-45D9-8F1D-9CB0ABD6BAC1}"/>
              </a:ext>
            </a:extLst>
          </p:cNvPr>
          <p:cNvGrpSpPr/>
          <p:nvPr/>
        </p:nvGrpSpPr>
        <p:grpSpPr>
          <a:xfrm>
            <a:off x="3913803" y="2346600"/>
            <a:ext cx="335902" cy="335902"/>
            <a:chOff x="5078439" y="3128800"/>
            <a:chExt cx="447869" cy="447869"/>
          </a:xfrm>
        </p:grpSpPr>
        <p:sp>
          <p:nvSpPr>
            <p:cNvPr id="68" name="Oval 67">
              <a:extLst>
                <a:ext uri="{FF2B5EF4-FFF2-40B4-BE49-F238E27FC236}">
                  <a16:creationId xmlns:a16="http://schemas.microsoft.com/office/drawing/2014/main" id="{CD0EC1E5-CB9B-4C04-8710-0B429DE78F30}"/>
                </a:ext>
              </a:extLst>
            </p:cNvPr>
            <p:cNvSpPr/>
            <p:nvPr/>
          </p:nvSpPr>
          <p:spPr bwMode="auto">
            <a:xfrm>
              <a:off x="5078439" y="3128800"/>
              <a:ext cx="447869" cy="447869"/>
            </a:xfrm>
            <a:prstGeom prst="ellipse">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69" name="TextBox 68">
              <a:extLst>
                <a:ext uri="{FF2B5EF4-FFF2-40B4-BE49-F238E27FC236}">
                  <a16:creationId xmlns:a16="http://schemas.microsoft.com/office/drawing/2014/main" id="{06363AC5-2EE2-4675-8D1D-355EFF99351D}"/>
                </a:ext>
              </a:extLst>
            </p:cNvPr>
            <p:cNvSpPr txBox="1"/>
            <p:nvPr/>
          </p:nvSpPr>
          <p:spPr>
            <a:xfrm>
              <a:off x="5194972" y="3137291"/>
              <a:ext cx="215872" cy="430886"/>
            </a:xfrm>
            <a:prstGeom prst="rect">
              <a:avLst/>
            </a:prstGeom>
            <a:noFill/>
          </p:spPr>
          <p:txBody>
            <a:bodyPr wrap="none" lIns="0" tIns="0" rIns="0" bIns="0" rtlCol="0">
              <a:spAutoFit/>
            </a:bodyPr>
            <a:lstStyle/>
            <a:p>
              <a:pPr algn="l"/>
              <a:r>
                <a:rPr lang="en-US" sz="2100" dirty="0">
                  <a:solidFill>
                    <a:schemeClr val="bg1"/>
                  </a:solidFill>
                  <a:latin typeface="Segoe UI Black" panose="020B0A02040204020203" pitchFamily="34" charset="0"/>
                  <a:ea typeface="Segoe UI Black" panose="020B0A02040204020203" pitchFamily="34" charset="0"/>
                </a:rPr>
                <a:t>2</a:t>
              </a:r>
            </a:p>
          </p:txBody>
        </p:sp>
      </p:grpSp>
      <p:grpSp>
        <p:nvGrpSpPr>
          <p:cNvPr id="23" name="Group 22">
            <a:extLst>
              <a:ext uri="{FF2B5EF4-FFF2-40B4-BE49-F238E27FC236}">
                <a16:creationId xmlns:a16="http://schemas.microsoft.com/office/drawing/2014/main" id="{54F813F8-D458-4B30-AF04-13D63A0C336A}"/>
              </a:ext>
            </a:extLst>
          </p:cNvPr>
          <p:cNvGrpSpPr/>
          <p:nvPr/>
        </p:nvGrpSpPr>
        <p:grpSpPr>
          <a:xfrm>
            <a:off x="6989532" y="2346600"/>
            <a:ext cx="335902" cy="335902"/>
            <a:chOff x="9179410" y="3128800"/>
            <a:chExt cx="447869" cy="447869"/>
          </a:xfrm>
        </p:grpSpPr>
        <p:sp>
          <p:nvSpPr>
            <p:cNvPr id="72" name="Oval 71">
              <a:extLst>
                <a:ext uri="{FF2B5EF4-FFF2-40B4-BE49-F238E27FC236}">
                  <a16:creationId xmlns:a16="http://schemas.microsoft.com/office/drawing/2014/main" id="{2837FDFB-F245-495D-A31B-4B5C3D1BBD9C}"/>
                </a:ext>
              </a:extLst>
            </p:cNvPr>
            <p:cNvSpPr/>
            <p:nvPr/>
          </p:nvSpPr>
          <p:spPr bwMode="auto">
            <a:xfrm>
              <a:off x="9179410" y="3128800"/>
              <a:ext cx="447869" cy="447869"/>
            </a:xfrm>
            <a:prstGeom prst="ellipse">
              <a:avLst/>
            </a:prstGeom>
            <a:solidFill>
              <a:schemeClr val="tx1">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73" name="TextBox 72">
              <a:extLst>
                <a:ext uri="{FF2B5EF4-FFF2-40B4-BE49-F238E27FC236}">
                  <a16:creationId xmlns:a16="http://schemas.microsoft.com/office/drawing/2014/main" id="{6890EF29-52A4-4D32-BD23-70C16975F528}"/>
                </a:ext>
              </a:extLst>
            </p:cNvPr>
            <p:cNvSpPr txBox="1"/>
            <p:nvPr/>
          </p:nvSpPr>
          <p:spPr>
            <a:xfrm>
              <a:off x="9295943" y="3137291"/>
              <a:ext cx="215872" cy="430886"/>
            </a:xfrm>
            <a:prstGeom prst="rect">
              <a:avLst/>
            </a:prstGeom>
            <a:noFill/>
          </p:spPr>
          <p:txBody>
            <a:bodyPr wrap="none" lIns="0" tIns="0" rIns="0" bIns="0" rtlCol="0">
              <a:spAutoFit/>
            </a:bodyPr>
            <a:lstStyle/>
            <a:p>
              <a:pPr algn="l"/>
              <a:r>
                <a:rPr lang="en-US" sz="2100" dirty="0">
                  <a:solidFill>
                    <a:schemeClr val="bg1"/>
                  </a:solidFill>
                  <a:latin typeface="Segoe UI Black" panose="020B0A02040204020203" pitchFamily="34" charset="0"/>
                  <a:ea typeface="Segoe UI Black" panose="020B0A02040204020203" pitchFamily="34" charset="0"/>
                </a:rPr>
                <a:t>3</a:t>
              </a:r>
            </a:p>
          </p:txBody>
        </p:sp>
      </p:grpSp>
      <p:pic>
        <p:nvPicPr>
          <p:cNvPr id="34" name="Graphic 33" descr="Lock">
            <a:extLst>
              <a:ext uri="{FF2B5EF4-FFF2-40B4-BE49-F238E27FC236}">
                <a16:creationId xmlns:a16="http://schemas.microsoft.com/office/drawing/2014/main" id="{ED90CE49-B027-492F-BDB0-5B6B8B342E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60397" y="655467"/>
            <a:ext cx="348548" cy="348548"/>
          </a:xfrm>
          <a:prstGeom prst="rect">
            <a:avLst/>
          </a:prstGeom>
        </p:spPr>
      </p:pic>
      <p:grpSp>
        <p:nvGrpSpPr>
          <p:cNvPr id="10" name="Group 9">
            <a:extLst>
              <a:ext uri="{FF2B5EF4-FFF2-40B4-BE49-F238E27FC236}">
                <a16:creationId xmlns:a16="http://schemas.microsoft.com/office/drawing/2014/main" id="{46A1B980-4B73-4382-9688-C6030141E158}"/>
              </a:ext>
            </a:extLst>
          </p:cNvPr>
          <p:cNvGrpSpPr/>
          <p:nvPr/>
        </p:nvGrpSpPr>
        <p:grpSpPr>
          <a:xfrm>
            <a:off x="7850218" y="497879"/>
            <a:ext cx="1168910" cy="1083053"/>
            <a:chOff x="10326990" y="663839"/>
            <a:chExt cx="1558546" cy="1444070"/>
          </a:xfrm>
        </p:grpSpPr>
        <p:sp>
          <p:nvSpPr>
            <p:cNvPr id="35" name="TextBox 34">
              <a:extLst>
                <a:ext uri="{FF2B5EF4-FFF2-40B4-BE49-F238E27FC236}">
                  <a16:creationId xmlns:a16="http://schemas.microsoft.com/office/drawing/2014/main" id="{634563D8-9D09-43D8-9A37-68BCC86D3595}"/>
                </a:ext>
              </a:extLst>
            </p:cNvPr>
            <p:cNvSpPr txBox="1"/>
            <p:nvPr/>
          </p:nvSpPr>
          <p:spPr>
            <a:xfrm>
              <a:off x="10326990" y="1291552"/>
              <a:ext cx="1558546" cy="677108"/>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sz="1350" dirty="0">
                  <a:solidFill>
                    <a:srgbClr val="A80000"/>
                  </a:solidFill>
                </a:rPr>
                <a:t>Encryption </a:t>
              </a:r>
              <a:br>
                <a:rPr lang="en-US" sz="1350" dirty="0">
                  <a:solidFill>
                    <a:srgbClr val="A80000"/>
                  </a:solidFill>
                </a:rPr>
              </a:br>
              <a:r>
                <a:rPr lang="en-US" sz="1350" dirty="0">
                  <a:solidFill>
                    <a:srgbClr val="A80000"/>
                  </a:solidFill>
                </a:rPr>
                <a:t>at rest</a:t>
              </a:r>
            </a:p>
          </p:txBody>
        </p:sp>
        <p:sp>
          <p:nvSpPr>
            <p:cNvPr id="2" name="Rectangle 1">
              <a:extLst>
                <a:ext uri="{FF2B5EF4-FFF2-40B4-BE49-F238E27FC236}">
                  <a16:creationId xmlns:a16="http://schemas.microsoft.com/office/drawing/2014/main" id="{4D02D435-382F-4E7E-A02B-DEF9B58D298F}"/>
                </a:ext>
              </a:extLst>
            </p:cNvPr>
            <p:cNvSpPr/>
            <p:nvPr/>
          </p:nvSpPr>
          <p:spPr bwMode="auto">
            <a:xfrm>
              <a:off x="10376519" y="663839"/>
              <a:ext cx="1482689" cy="1444070"/>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grpSp>
      <p:pic>
        <p:nvPicPr>
          <p:cNvPr id="45" name="Graphic 44" descr="Lock">
            <a:extLst>
              <a:ext uri="{FF2B5EF4-FFF2-40B4-BE49-F238E27FC236}">
                <a16:creationId xmlns:a16="http://schemas.microsoft.com/office/drawing/2014/main" id="{AE379C30-5F14-4941-AD08-15EC32B93C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91324" y="2947718"/>
            <a:ext cx="348548" cy="348548"/>
          </a:xfrm>
          <a:prstGeom prst="rect">
            <a:avLst/>
          </a:prstGeom>
        </p:spPr>
      </p:pic>
      <p:sp>
        <p:nvSpPr>
          <p:cNvPr id="46" name="TextBox 45">
            <a:extLst>
              <a:ext uri="{FF2B5EF4-FFF2-40B4-BE49-F238E27FC236}">
                <a16:creationId xmlns:a16="http://schemas.microsoft.com/office/drawing/2014/main" id="{8D6EEAF1-8AD7-4903-894B-0D4A2D9E98BA}"/>
              </a:ext>
            </a:extLst>
          </p:cNvPr>
          <p:cNvSpPr txBox="1"/>
          <p:nvPr/>
        </p:nvSpPr>
        <p:spPr>
          <a:xfrm>
            <a:off x="4185430" y="2879619"/>
            <a:ext cx="1511889" cy="507831"/>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sz="1350" dirty="0">
                <a:solidFill>
                  <a:srgbClr val="A80000"/>
                </a:solidFill>
              </a:rPr>
              <a:t>Encryption </a:t>
            </a:r>
            <a:br>
              <a:rPr lang="en-US" sz="1350" dirty="0">
                <a:solidFill>
                  <a:srgbClr val="A80000"/>
                </a:solidFill>
              </a:rPr>
            </a:br>
            <a:r>
              <a:rPr lang="en-US" sz="1350" dirty="0">
                <a:solidFill>
                  <a:srgbClr val="A80000"/>
                </a:solidFill>
              </a:rPr>
              <a:t>in transit (SSL)</a:t>
            </a:r>
          </a:p>
        </p:txBody>
      </p:sp>
      <p:sp>
        <p:nvSpPr>
          <p:cNvPr id="47" name="Rectangle 46">
            <a:extLst>
              <a:ext uri="{FF2B5EF4-FFF2-40B4-BE49-F238E27FC236}">
                <a16:creationId xmlns:a16="http://schemas.microsoft.com/office/drawing/2014/main" id="{B97BA75E-9E7C-4433-9952-D71498A3D1C1}"/>
              </a:ext>
            </a:extLst>
          </p:cNvPr>
          <p:cNvSpPr/>
          <p:nvPr/>
        </p:nvSpPr>
        <p:spPr bwMode="auto">
          <a:xfrm>
            <a:off x="3771622" y="2814880"/>
            <a:ext cx="1810705" cy="596396"/>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pic>
        <p:nvPicPr>
          <p:cNvPr id="49" name="Graphic 48" descr="Lock">
            <a:extLst>
              <a:ext uri="{FF2B5EF4-FFF2-40B4-BE49-F238E27FC236}">
                <a16:creationId xmlns:a16="http://schemas.microsoft.com/office/drawing/2014/main" id="{24BA9438-924B-483B-B396-07D24710CC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3511" y="2947718"/>
            <a:ext cx="348548" cy="348548"/>
          </a:xfrm>
          <a:prstGeom prst="rect">
            <a:avLst/>
          </a:prstGeom>
        </p:spPr>
      </p:pic>
      <p:grpSp>
        <p:nvGrpSpPr>
          <p:cNvPr id="11" name="Group 10">
            <a:extLst>
              <a:ext uri="{FF2B5EF4-FFF2-40B4-BE49-F238E27FC236}">
                <a16:creationId xmlns:a16="http://schemas.microsoft.com/office/drawing/2014/main" id="{84A57E7F-EBC6-41AC-8B87-D3AB1B306F97}"/>
              </a:ext>
            </a:extLst>
          </p:cNvPr>
          <p:cNvGrpSpPr/>
          <p:nvPr/>
        </p:nvGrpSpPr>
        <p:grpSpPr>
          <a:xfrm>
            <a:off x="6933069" y="2814880"/>
            <a:ext cx="1747770" cy="596396"/>
            <a:chOff x="9104128" y="3753173"/>
            <a:chExt cx="2330360" cy="795195"/>
          </a:xfrm>
        </p:grpSpPr>
        <p:sp>
          <p:nvSpPr>
            <p:cNvPr id="50" name="TextBox 49">
              <a:extLst>
                <a:ext uri="{FF2B5EF4-FFF2-40B4-BE49-F238E27FC236}">
                  <a16:creationId xmlns:a16="http://schemas.microsoft.com/office/drawing/2014/main" id="{BE2F62EB-B36E-4FAD-BA20-0D9238396F12}"/>
                </a:ext>
              </a:extLst>
            </p:cNvPr>
            <p:cNvSpPr txBox="1"/>
            <p:nvPr/>
          </p:nvSpPr>
          <p:spPr>
            <a:xfrm>
              <a:off x="9418636" y="3839490"/>
              <a:ext cx="2015852" cy="677108"/>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sz="1350" dirty="0">
                  <a:solidFill>
                    <a:srgbClr val="A80000"/>
                  </a:solidFill>
                </a:rPr>
                <a:t>Encryption </a:t>
              </a:r>
              <a:br>
                <a:rPr lang="en-US" sz="1350" dirty="0">
                  <a:solidFill>
                    <a:srgbClr val="A80000"/>
                  </a:solidFill>
                </a:rPr>
              </a:br>
              <a:r>
                <a:rPr lang="en-US" sz="1350" dirty="0">
                  <a:solidFill>
                    <a:srgbClr val="A80000"/>
                  </a:solidFill>
                </a:rPr>
                <a:t>in transit (SSL)</a:t>
              </a:r>
            </a:p>
          </p:txBody>
        </p:sp>
        <p:sp>
          <p:nvSpPr>
            <p:cNvPr id="57" name="Rectangle 56">
              <a:extLst>
                <a:ext uri="{FF2B5EF4-FFF2-40B4-BE49-F238E27FC236}">
                  <a16:creationId xmlns:a16="http://schemas.microsoft.com/office/drawing/2014/main" id="{8DE9EBB3-21C2-4341-9690-ACF55E2980CF}"/>
                </a:ext>
              </a:extLst>
            </p:cNvPr>
            <p:cNvSpPr/>
            <p:nvPr/>
          </p:nvSpPr>
          <p:spPr bwMode="auto">
            <a:xfrm>
              <a:off x="9104128" y="3753173"/>
              <a:ext cx="2288793" cy="795195"/>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grpSp>
      <p:grpSp>
        <p:nvGrpSpPr>
          <p:cNvPr id="66" name="Group 65">
            <a:extLst>
              <a:ext uri="{FF2B5EF4-FFF2-40B4-BE49-F238E27FC236}">
                <a16:creationId xmlns:a16="http://schemas.microsoft.com/office/drawing/2014/main" id="{4D92B3C8-0B6E-4398-BF21-283D2B4017CA}"/>
              </a:ext>
            </a:extLst>
          </p:cNvPr>
          <p:cNvGrpSpPr/>
          <p:nvPr/>
        </p:nvGrpSpPr>
        <p:grpSpPr>
          <a:xfrm>
            <a:off x="6933070" y="3632129"/>
            <a:ext cx="1716595" cy="1195817"/>
            <a:chOff x="9104128" y="3753173"/>
            <a:chExt cx="2288793" cy="1594423"/>
          </a:xfrm>
        </p:grpSpPr>
        <p:sp>
          <p:nvSpPr>
            <p:cNvPr id="67" name="TextBox 66">
              <a:extLst>
                <a:ext uri="{FF2B5EF4-FFF2-40B4-BE49-F238E27FC236}">
                  <a16:creationId xmlns:a16="http://schemas.microsoft.com/office/drawing/2014/main" id="{30BCD33C-4EDE-446D-B9A6-5AD600DAF934}"/>
                </a:ext>
              </a:extLst>
            </p:cNvPr>
            <p:cNvSpPr txBox="1"/>
            <p:nvPr/>
          </p:nvSpPr>
          <p:spPr>
            <a:xfrm>
              <a:off x="9757339" y="3839490"/>
              <a:ext cx="1338442" cy="1508106"/>
            </a:xfrm>
            <a:prstGeom prst="rect">
              <a:avLst/>
            </a:prstGeom>
            <a:noFill/>
          </p:spPr>
          <p:txBody>
            <a:bodyPr wrap="squar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sz="1350" dirty="0">
                  <a:solidFill>
                    <a:srgbClr val="A80000"/>
                  </a:solidFill>
                </a:rPr>
                <a:t>Encryption </a:t>
              </a:r>
              <a:br>
                <a:rPr lang="en-US" sz="1350" dirty="0">
                  <a:solidFill>
                    <a:srgbClr val="A80000"/>
                  </a:solidFill>
                </a:rPr>
              </a:br>
              <a:r>
                <a:rPr lang="en-US" sz="1350" dirty="0">
                  <a:solidFill>
                    <a:srgbClr val="A80000"/>
                  </a:solidFill>
                </a:rPr>
                <a:t> at rest (</a:t>
              </a:r>
              <a:r>
                <a:rPr lang="en-US" sz="1350" dirty="0" err="1">
                  <a:solidFill>
                    <a:srgbClr val="A80000"/>
                  </a:solidFill>
                </a:rPr>
                <a:t>Bitlocker</a:t>
              </a:r>
              <a:r>
                <a:rPr lang="en-US" sz="1350" dirty="0">
                  <a:solidFill>
                    <a:srgbClr val="A80000"/>
                  </a:solidFill>
                </a:rPr>
                <a:t>)</a:t>
              </a:r>
            </a:p>
          </p:txBody>
        </p:sp>
        <p:sp>
          <p:nvSpPr>
            <p:cNvPr id="70" name="Rectangle 69">
              <a:extLst>
                <a:ext uri="{FF2B5EF4-FFF2-40B4-BE49-F238E27FC236}">
                  <a16:creationId xmlns:a16="http://schemas.microsoft.com/office/drawing/2014/main" id="{3F0E44EE-1C92-46D2-AB87-258F20B133EB}"/>
                </a:ext>
              </a:extLst>
            </p:cNvPr>
            <p:cNvSpPr/>
            <p:nvPr/>
          </p:nvSpPr>
          <p:spPr bwMode="auto">
            <a:xfrm>
              <a:off x="9104128" y="3753173"/>
              <a:ext cx="2288793" cy="1141207"/>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grpSp>
      <p:pic>
        <p:nvPicPr>
          <p:cNvPr id="77" name="Graphic 76" descr="Lock">
            <a:extLst>
              <a:ext uri="{FF2B5EF4-FFF2-40B4-BE49-F238E27FC236}">
                <a16:creationId xmlns:a16="http://schemas.microsoft.com/office/drawing/2014/main" id="{37045826-F819-4E0F-BC75-9290C81067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3511" y="3868842"/>
            <a:ext cx="348548" cy="348548"/>
          </a:xfrm>
          <a:prstGeom prst="rect">
            <a:avLst/>
          </a:prstGeom>
        </p:spPr>
      </p:pic>
      <p:grpSp>
        <p:nvGrpSpPr>
          <p:cNvPr id="78" name="Group 77">
            <a:extLst>
              <a:ext uri="{FF2B5EF4-FFF2-40B4-BE49-F238E27FC236}">
                <a16:creationId xmlns:a16="http://schemas.microsoft.com/office/drawing/2014/main" id="{E5BA2D5D-45DC-4B8E-9D40-2D643B0298C5}"/>
              </a:ext>
            </a:extLst>
          </p:cNvPr>
          <p:cNvGrpSpPr/>
          <p:nvPr/>
        </p:nvGrpSpPr>
        <p:grpSpPr>
          <a:xfrm>
            <a:off x="2512165" y="497879"/>
            <a:ext cx="1918154" cy="1267055"/>
            <a:chOff x="9808854" y="663839"/>
            <a:chExt cx="2557539" cy="1689406"/>
          </a:xfrm>
        </p:grpSpPr>
        <p:sp>
          <p:nvSpPr>
            <p:cNvPr id="79" name="TextBox 78">
              <a:extLst>
                <a:ext uri="{FF2B5EF4-FFF2-40B4-BE49-F238E27FC236}">
                  <a16:creationId xmlns:a16="http://schemas.microsoft.com/office/drawing/2014/main" id="{B5FEBF43-A433-44A8-AE74-F1231A52A929}"/>
                </a:ext>
              </a:extLst>
            </p:cNvPr>
            <p:cNvSpPr txBox="1"/>
            <p:nvPr/>
          </p:nvSpPr>
          <p:spPr>
            <a:xfrm>
              <a:off x="9808854" y="1291552"/>
              <a:ext cx="2557539" cy="954108"/>
            </a:xfrm>
            <a:prstGeom prst="rect">
              <a:avLst/>
            </a:prstGeom>
            <a:noFill/>
          </p:spPr>
          <p:txBody>
            <a:bodyPr wrap="none" rtlCol="0">
              <a:spAutoFit/>
            </a:bodyPr>
            <a:lstStyle>
              <a:defPPr>
                <a:defRPr lang="en-US"/>
              </a:defPPr>
              <a:lvl1pPr marR="0" lvl="0" indent="0" algn="ctr" defTabSz="950973" fontAlgn="auto">
                <a:lnSpc>
                  <a:spcPct val="100000"/>
                </a:lnSpc>
                <a:spcBef>
                  <a:spcPts val="0"/>
                </a:spcBef>
                <a:spcAft>
                  <a:spcPts val="0"/>
                </a:spcAft>
                <a:buClrTx/>
                <a:buSzTx/>
                <a:buFontTx/>
                <a:buNone/>
                <a:tabLst/>
                <a:defRPr kumimoji="0" sz="1800" b="0" i="0" u="none" strike="noStrike" cap="none" spc="0" normalizeH="0" baseline="0">
                  <a:ln>
                    <a:noFill/>
                  </a:ln>
                  <a:solidFill>
                    <a:schemeClr val="tx1">
                      <a:lumMod val="75000"/>
                      <a:lumOff val="25000"/>
                    </a:schemeClr>
                  </a:solidFill>
                  <a:effectLst/>
                  <a:uLnTx/>
                  <a:uFillTx/>
                </a:defRPr>
              </a:lvl1pPr>
            </a:lstStyle>
            <a:p>
              <a:r>
                <a:rPr lang="en-US" sz="1350" dirty="0">
                  <a:solidFill>
                    <a:srgbClr val="A80000"/>
                  </a:solidFill>
                </a:rPr>
                <a:t>Encryption at rest</a:t>
              </a:r>
              <a:br>
                <a:rPr lang="en-US" sz="1350" dirty="0">
                  <a:solidFill>
                    <a:srgbClr val="A80000"/>
                  </a:solidFill>
                </a:rPr>
              </a:br>
              <a:r>
                <a:rPr lang="en-US" sz="1350" dirty="0">
                  <a:solidFill>
                    <a:srgbClr val="A80000"/>
                  </a:solidFill>
                </a:rPr>
                <a:t>Tenant isolation</a:t>
              </a:r>
              <a:br>
                <a:rPr lang="en-US" sz="1350" dirty="0">
                  <a:solidFill>
                    <a:srgbClr val="A80000"/>
                  </a:solidFill>
                </a:rPr>
              </a:br>
              <a:r>
                <a:rPr lang="en-US" sz="1350" dirty="0">
                  <a:solidFill>
                    <a:srgbClr val="A80000"/>
                  </a:solidFill>
                </a:rPr>
                <a:t>Sync metadata only</a:t>
              </a:r>
            </a:p>
          </p:txBody>
        </p:sp>
        <p:sp>
          <p:nvSpPr>
            <p:cNvPr id="80" name="Rectangle 79">
              <a:extLst>
                <a:ext uri="{FF2B5EF4-FFF2-40B4-BE49-F238E27FC236}">
                  <a16:creationId xmlns:a16="http://schemas.microsoft.com/office/drawing/2014/main" id="{61D60503-6938-4D97-9228-C940F06D0B09}"/>
                </a:ext>
              </a:extLst>
            </p:cNvPr>
            <p:cNvSpPr/>
            <p:nvPr/>
          </p:nvSpPr>
          <p:spPr bwMode="auto">
            <a:xfrm>
              <a:off x="10046887" y="663839"/>
              <a:ext cx="2078687" cy="1689406"/>
            </a:xfrm>
            <a:prstGeom prst="rect">
              <a:avLst/>
            </a:prstGeom>
            <a:noFill/>
            <a:ln>
              <a:solidFill>
                <a:srgbClr val="A8000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grpSp>
      <p:pic>
        <p:nvPicPr>
          <p:cNvPr id="81" name="Graphic 80" descr="Lock">
            <a:extLst>
              <a:ext uri="{FF2B5EF4-FFF2-40B4-BE49-F238E27FC236}">
                <a16:creationId xmlns:a16="http://schemas.microsoft.com/office/drawing/2014/main" id="{2920FE88-449A-44D1-889E-025E2C8FE2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95923" y="655466"/>
            <a:ext cx="348548" cy="348548"/>
          </a:xfrm>
          <a:prstGeom prst="rect">
            <a:avLst/>
          </a:prstGeom>
        </p:spPr>
      </p:pic>
      <p:sp>
        <p:nvSpPr>
          <p:cNvPr id="82" name="TextBox 81">
            <a:extLst>
              <a:ext uri="{FF2B5EF4-FFF2-40B4-BE49-F238E27FC236}">
                <a16:creationId xmlns:a16="http://schemas.microsoft.com/office/drawing/2014/main" id="{F27E1A64-20EE-4433-9544-1315B17EC356}"/>
              </a:ext>
            </a:extLst>
          </p:cNvPr>
          <p:cNvSpPr txBox="1"/>
          <p:nvPr/>
        </p:nvSpPr>
        <p:spPr>
          <a:xfrm>
            <a:off x="0" y="1731465"/>
            <a:ext cx="2525628" cy="327782"/>
          </a:xfrm>
          <a:prstGeom prst="rect">
            <a:avLst/>
          </a:prstGeom>
          <a:noFill/>
        </p:spPr>
        <p:txBody>
          <a:bodyPr wrap="square" rtlCol="0">
            <a:spAutoFit/>
          </a:bodyPr>
          <a:lstStyle/>
          <a:p>
            <a:pPr algn="ctr" defTabSz="699448">
              <a:defRPr/>
            </a:pPr>
            <a:r>
              <a:rPr lang="en-US" sz="1530" dirty="0">
                <a:latin typeface="Segoe UI" panose="020B0502040204020203" pitchFamily="34" charset="0"/>
                <a:cs typeface="Segoe UI" panose="020B0502040204020203" pitchFamily="34" charset="0"/>
              </a:rPr>
              <a:t>end-to-end encryption</a:t>
            </a:r>
          </a:p>
        </p:txBody>
      </p:sp>
    </p:spTree>
    <p:extLst>
      <p:ext uri="{BB962C8B-B14F-4D97-AF65-F5344CB8AC3E}">
        <p14:creationId xmlns:p14="http://schemas.microsoft.com/office/powerpoint/2010/main" val="303272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childTnLst>
                                </p:cTn>
                              </p:par>
                            </p:childTnLst>
                          </p:cTn>
                        </p:par>
                        <p:par>
                          <p:cTn id="12" fill="hold">
                            <p:stCondLst>
                              <p:cond delay="0"/>
                            </p:stCondLst>
                            <p:childTnLst>
                              <p:par>
                                <p:cTn id="13" presetID="26" presetClass="emph" presetSubtype="0" fill="hold" nodeType="afterEffect">
                                  <p:stCondLst>
                                    <p:cond delay="0"/>
                                  </p:stCondLst>
                                  <p:childTnLst>
                                    <p:animEffect transition="out" filter="fade">
                                      <p:cBhvr>
                                        <p:cTn id="14" dur="500" tmFilter="0, 0; .2, .5; .8, .5; 1, 0"/>
                                        <p:tgtEl>
                                          <p:spTgt spid="45"/>
                                        </p:tgtEl>
                                      </p:cBhvr>
                                    </p:animEffect>
                                    <p:animScale>
                                      <p:cBhvr>
                                        <p:cTn id="15" dur="250" autoRev="1" fill="hold"/>
                                        <p:tgtEl>
                                          <p:spTgt spid="45"/>
                                        </p:tgtEl>
                                      </p:cBhvr>
                                      <p:by x="105000" y="105000"/>
                                    </p:animScale>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childTnLst>
                          </p:cTn>
                        </p:par>
                        <p:par>
                          <p:cTn id="27" fill="hold">
                            <p:stCondLst>
                              <p:cond delay="0"/>
                            </p:stCondLst>
                            <p:childTnLst>
                              <p:par>
                                <p:cTn id="28" presetID="26" presetClass="emph" presetSubtype="0" fill="hold" nodeType="afterEffect">
                                  <p:stCondLst>
                                    <p:cond delay="0"/>
                                  </p:stCondLst>
                                  <p:childTnLst>
                                    <p:animEffect transition="out" filter="fade">
                                      <p:cBhvr>
                                        <p:cTn id="29" dur="500" tmFilter="0, 0; .2, .5; .8, .5; 1, 0"/>
                                        <p:tgtEl>
                                          <p:spTgt spid="81"/>
                                        </p:tgtEl>
                                      </p:cBhvr>
                                    </p:animEffect>
                                    <p:animScale>
                                      <p:cBhvr>
                                        <p:cTn id="30" dur="250" autoRev="1" fill="hold"/>
                                        <p:tgtEl>
                                          <p:spTgt spid="81"/>
                                        </p:tgtEl>
                                      </p:cBhvr>
                                      <p:by x="105000" y="105000"/>
                                    </p:animScale>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wipe(up)">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par>
                          <p:cTn id="39" fill="hold">
                            <p:stCondLst>
                              <p:cond delay="0"/>
                            </p:stCondLst>
                            <p:childTnLst>
                              <p:par>
                                <p:cTn id="40" presetID="26" presetClass="emph" presetSubtype="0" fill="hold" nodeType="afterEffect">
                                  <p:stCondLst>
                                    <p:cond delay="0"/>
                                  </p:stCondLst>
                                  <p:childTnLst>
                                    <p:animEffect transition="out" filter="fade">
                                      <p:cBhvr>
                                        <p:cTn id="41" dur="500" tmFilter="0, 0; .2, .5; .8, .5; 1, 0"/>
                                        <p:tgtEl>
                                          <p:spTgt spid="34"/>
                                        </p:tgtEl>
                                      </p:cBhvr>
                                    </p:animEffect>
                                    <p:animScale>
                                      <p:cBhvr>
                                        <p:cTn id="42" dur="250" autoRev="1" fill="hold"/>
                                        <p:tgtEl>
                                          <p:spTgt spid="34"/>
                                        </p:tgtEl>
                                      </p:cBhvr>
                                      <p:by x="105000" y="105000"/>
                                    </p:animScale>
                                  </p:child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up)">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par>
                          <p:cTn id="51" fill="hold">
                            <p:stCondLst>
                              <p:cond delay="0"/>
                            </p:stCondLst>
                            <p:childTnLst>
                              <p:par>
                                <p:cTn id="52" presetID="26" presetClass="emph" presetSubtype="0" fill="hold" nodeType="afterEffect">
                                  <p:stCondLst>
                                    <p:cond delay="0"/>
                                  </p:stCondLst>
                                  <p:childTnLst>
                                    <p:animEffect transition="out" filter="fade">
                                      <p:cBhvr>
                                        <p:cTn id="53" dur="500" tmFilter="0, 0; .2, .5; .8, .5; 1, 0"/>
                                        <p:tgtEl>
                                          <p:spTgt spid="49"/>
                                        </p:tgtEl>
                                      </p:cBhvr>
                                    </p:animEffect>
                                    <p:animScale>
                                      <p:cBhvr>
                                        <p:cTn id="54" dur="250" autoRev="1" fill="hold"/>
                                        <p:tgtEl>
                                          <p:spTgt spid="49"/>
                                        </p:tgtEl>
                                      </p:cBhvr>
                                      <p:by x="105000" y="105000"/>
                                    </p:animScale>
                                  </p:childTnLst>
                                </p:cTn>
                              </p:par>
                            </p:childTnLst>
                          </p:cTn>
                        </p:par>
                        <p:par>
                          <p:cTn id="55" fill="hold">
                            <p:stCondLst>
                              <p:cond delay="500"/>
                            </p:stCondLst>
                            <p:childTnLst>
                              <p:par>
                                <p:cTn id="56" presetID="22" presetClass="entr" presetSubtype="8"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left)">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par>
                          <p:cTn id="63" fill="hold">
                            <p:stCondLst>
                              <p:cond delay="0"/>
                            </p:stCondLst>
                            <p:childTnLst>
                              <p:par>
                                <p:cTn id="64" presetID="26" presetClass="emph" presetSubtype="0" fill="hold" nodeType="afterEffect">
                                  <p:stCondLst>
                                    <p:cond delay="0"/>
                                  </p:stCondLst>
                                  <p:childTnLst>
                                    <p:animEffect transition="out" filter="fade">
                                      <p:cBhvr>
                                        <p:cTn id="65" dur="500" tmFilter="0, 0; .2, .5; .8, .5; 1, 0"/>
                                        <p:tgtEl>
                                          <p:spTgt spid="77"/>
                                        </p:tgtEl>
                                      </p:cBhvr>
                                    </p:animEffect>
                                    <p:animScale>
                                      <p:cBhvr>
                                        <p:cTn id="66" dur="250" autoRev="1" fill="hold"/>
                                        <p:tgtEl>
                                          <p:spTgt spid="77"/>
                                        </p:tgtEl>
                                      </p:cBhvr>
                                      <p:by x="105000" y="105000"/>
                                    </p:animScale>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wipe(left)">
                                      <p:cBhvr>
                                        <p:cTn id="7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8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E78CB-2EBE-4C66-9357-6257E23A6051}"/>
              </a:ext>
            </a:extLst>
          </p:cNvPr>
          <p:cNvSpPr>
            <a:spLocks noGrp="1"/>
          </p:cNvSpPr>
          <p:nvPr>
            <p:ph type="title"/>
          </p:nvPr>
        </p:nvSpPr>
        <p:spPr/>
        <p:txBody>
          <a:bodyPr/>
          <a:lstStyle/>
          <a:p>
            <a:r>
              <a:rPr lang="nb-NO" dirty="0"/>
              <a:t>Monitoring</a:t>
            </a:r>
          </a:p>
        </p:txBody>
      </p:sp>
      <p:sp>
        <p:nvSpPr>
          <p:cNvPr id="3" name="Text Placeholder 2">
            <a:extLst>
              <a:ext uri="{FF2B5EF4-FFF2-40B4-BE49-F238E27FC236}">
                <a16:creationId xmlns:a16="http://schemas.microsoft.com/office/drawing/2014/main" id="{1B36D192-4331-4AC7-84C6-B4207413AC61}"/>
              </a:ext>
            </a:extLst>
          </p:cNvPr>
          <p:cNvSpPr>
            <a:spLocks noGrp="1"/>
          </p:cNvSpPr>
          <p:nvPr>
            <p:ph type="body" sz="quarter" idx="10"/>
          </p:nvPr>
        </p:nvSpPr>
        <p:spPr/>
        <p:txBody>
          <a:bodyPr>
            <a:normAutofit/>
          </a:bodyPr>
          <a:lstStyle/>
          <a:p>
            <a:r>
              <a:rPr lang="nb-NO" dirty="0"/>
              <a:t>Portal</a:t>
            </a:r>
          </a:p>
          <a:p>
            <a:r>
              <a:rPr lang="nb-NO" dirty="0"/>
              <a:t>Azure Monitor</a:t>
            </a:r>
          </a:p>
          <a:p>
            <a:r>
              <a:rPr lang="nb-NO" dirty="0"/>
              <a:t>Event logs and performance counters on the servers</a:t>
            </a:r>
          </a:p>
          <a:p>
            <a:r>
              <a:rPr lang="nb-NO" dirty="0"/>
              <a:t>Coming: E-mail alerts and logging</a:t>
            </a:r>
          </a:p>
          <a:p>
            <a:endParaRPr lang="nb-NO" dirty="0"/>
          </a:p>
          <a:p>
            <a:r>
              <a:rPr lang="nb-NO" dirty="0">
                <a:hlinkClick r:id="rId3"/>
              </a:rPr>
              <a:t>https://docs.microsoft.com/en-us/azure/storage/files/storage-sync-files-monitoring</a:t>
            </a:r>
            <a:r>
              <a:rPr lang="nb-NO" dirty="0"/>
              <a:t> </a:t>
            </a:r>
            <a:r>
              <a:rPr lang="nb-NO" sz="1500" dirty="0"/>
              <a:t>(article published January 2019)</a:t>
            </a:r>
          </a:p>
          <a:p>
            <a:endParaRPr lang="nb-NO" dirty="0"/>
          </a:p>
        </p:txBody>
      </p:sp>
    </p:spTree>
    <p:extLst>
      <p:ext uri="{BB962C8B-B14F-4D97-AF65-F5344CB8AC3E}">
        <p14:creationId xmlns:p14="http://schemas.microsoft.com/office/powerpoint/2010/main" val="3977807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1895-7961-4DDE-9B8C-F01C807F551D}"/>
              </a:ext>
            </a:extLst>
          </p:cNvPr>
          <p:cNvSpPr>
            <a:spLocks noGrp="1"/>
          </p:cNvSpPr>
          <p:nvPr>
            <p:ph type="title"/>
          </p:nvPr>
        </p:nvSpPr>
        <p:spPr>
          <a:xfrm>
            <a:off x="251520" y="123478"/>
            <a:ext cx="8229600" cy="914400"/>
          </a:xfrm>
        </p:spPr>
        <p:txBody>
          <a:bodyPr/>
          <a:lstStyle/>
          <a:p>
            <a:r>
              <a:rPr lang="nb-NO" dirty="0"/>
              <a:t>Azure File Sync - monitoring</a:t>
            </a:r>
          </a:p>
        </p:txBody>
      </p:sp>
      <p:sp>
        <p:nvSpPr>
          <p:cNvPr id="3" name="Text Placeholder 2">
            <a:extLst>
              <a:ext uri="{FF2B5EF4-FFF2-40B4-BE49-F238E27FC236}">
                <a16:creationId xmlns:a16="http://schemas.microsoft.com/office/drawing/2014/main" id="{77D1F71E-552F-48BB-984B-7B02E1D2EF92}"/>
              </a:ext>
            </a:extLst>
          </p:cNvPr>
          <p:cNvSpPr>
            <a:spLocks noGrp="1"/>
          </p:cNvSpPr>
          <p:nvPr>
            <p:ph type="body" sz="quarter" idx="10"/>
          </p:nvPr>
        </p:nvSpPr>
        <p:spPr>
          <a:xfrm>
            <a:off x="323528" y="1037878"/>
            <a:ext cx="8229600" cy="2663825"/>
          </a:xfrm>
        </p:spPr>
        <p:txBody>
          <a:bodyPr/>
          <a:lstStyle/>
          <a:p>
            <a:r>
              <a:rPr lang="nb-NO" dirty="0"/>
              <a:t>Azure Portal</a:t>
            </a:r>
          </a:p>
          <a:p>
            <a:pPr lvl="1"/>
            <a:r>
              <a:rPr lang="en-US" sz="1600" dirty="0">
                <a:hlinkClick r:id="rId3"/>
              </a:rPr>
              <a:t>https://portal.azure.com</a:t>
            </a:r>
            <a:endParaRPr lang="nb-NO" dirty="0"/>
          </a:p>
        </p:txBody>
      </p:sp>
      <p:pic>
        <p:nvPicPr>
          <p:cNvPr id="4" name="Picture 3">
            <a:extLst>
              <a:ext uri="{FF2B5EF4-FFF2-40B4-BE49-F238E27FC236}">
                <a16:creationId xmlns:a16="http://schemas.microsoft.com/office/drawing/2014/main" id="{0C113E11-2A73-4E81-923B-A03A68BBEF99}"/>
              </a:ext>
            </a:extLst>
          </p:cNvPr>
          <p:cNvPicPr>
            <a:picLocks noChangeAspect="1"/>
          </p:cNvPicPr>
          <p:nvPr/>
        </p:nvPicPr>
        <p:blipFill>
          <a:blip r:embed="rId4"/>
          <a:stretch>
            <a:fillRect/>
          </a:stretch>
        </p:blipFill>
        <p:spPr>
          <a:xfrm>
            <a:off x="323528" y="1851670"/>
            <a:ext cx="7092280" cy="3086659"/>
          </a:xfrm>
          <a:prstGeom prst="rect">
            <a:avLst/>
          </a:prstGeom>
        </p:spPr>
      </p:pic>
    </p:spTree>
    <p:extLst>
      <p:ext uri="{BB962C8B-B14F-4D97-AF65-F5344CB8AC3E}">
        <p14:creationId xmlns:p14="http://schemas.microsoft.com/office/powerpoint/2010/main" val="3542202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3563888" y="1563638"/>
            <a:ext cx="8229600" cy="914400"/>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2771800" y="2859782"/>
            <a:ext cx="3168352" cy="707886"/>
          </a:xfrm>
        </p:spPr>
        <p:txBody>
          <a:bodyPr/>
          <a:lstStyle/>
          <a:p>
            <a:r>
              <a:rPr lang="nb-NO" dirty="0"/>
              <a:t>Monitoring Azure File Sync</a:t>
            </a:r>
          </a:p>
        </p:txBody>
      </p:sp>
    </p:spTree>
    <p:extLst>
      <p:ext uri="{BB962C8B-B14F-4D97-AF65-F5344CB8AC3E}">
        <p14:creationId xmlns:p14="http://schemas.microsoft.com/office/powerpoint/2010/main" val="42141217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1895-7961-4DDE-9B8C-F01C807F551D}"/>
              </a:ext>
            </a:extLst>
          </p:cNvPr>
          <p:cNvSpPr>
            <a:spLocks noGrp="1"/>
          </p:cNvSpPr>
          <p:nvPr>
            <p:ph type="title"/>
          </p:nvPr>
        </p:nvSpPr>
        <p:spPr>
          <a:xfrm>
            <a:off x="251520" y="123478"/>
            <a:ext cx="8229600" cy="914400"/>
          </a:xfrm>
        </p:spPr>
        <p:txBody>
          <a:bodyPr/>
          <a:lstStyle/>
          <a:p>
            <a:r>
              <a:rPr lang="nb-NO" dirty="0"/>
              <a:t>Azure File Sync - monitoring</a:t>
            </a:r>
          </a:p>
        </p:txBody>
      </p:sp>
      <p:sp>
        <p:nvSpPr>
          <p:cNvPr id="3" name="Text Placeholder 2">
            <a:extLst>
              <a:ext uri="{FF2B5EF4-FFF2-40B4-BE49-F238E27FC236}">
                <a16:creationId xmlns:a16="http://schemas.microsoft.com/office/drawing/2014/main" id="{77D1F71E-552F-48BB-984B-7B02E1D2EF92}"/>
              </a:ext>
            </a:extLst>
          </p:cNvPr>
          <p:cNvSpPr>
            <a:spLocks noGrp="1"/>
          </p:cNvSpPr>
          <p:nvPr>
            <p:ph type="body" sz="quarter" idx="10"/>
          </p:nvPr>
        </p:nvSpPr>
        <p:spPr>
          <a:xfrm>
            <a:off x="323528" y="1037878"/>
            <a:ext cx="8229600" cy="2663825"/>
          </a:xfrm>
        </p:spPr>
        <p:txBody>
          <a:bodyPr/>
          <a:lstStyle/>
          <a:p>
            <a:r>
              <a:rPr lang="nb-NO" dirty="0"/>
              <a:t>Performance Counters</a:t>
            </a:r>
          </a:p>
        </p:txBody>
      </p:sp>
      <p:pic>
        <p:nvPicPr>
          <p:cNvPr id="5" name="Picture 4">
            <a:extLst>
              <a:ext uri="{FF2B5EF4-FFF2-40B4-BE49-F238E27FC236}">
                <a16:creationId xmlns:a16="http://schemas.microsoft.com/office/drawing/2014/main" id="{FD215B93-FE30-4156-8DB1-554A6018A5DE}"/>
              </a:ext>
            </a:extLst>
          </p:cNvPr>
          <p:cNvPicPr>
            <a:picLocks noChangeAspect="1"/>
          </p:cNvPicPr>
          <p:nvPr/>
        </p:nvPicPr>
        <p:blipFill>
          <a:blip r:embed="rId3"/>
          <a:stretch>
            <a:fillRect/>
          </a:stretch>
        </p:blipFill>
        <p:spPr>
          <a:xfrm>
            <a:off x="4860032" y="1635646"/>
            <a:ext cx="4178901" cy="3468167"/>
          </a:xfrm>
          <a:prstGeom prst="rect">
            <a:avLst/>
          </a:prstGeom>
        </p:spPr>
      </p:pic>
      <p:pic>
        <p:nvPicPr>
          <p:cNvPr id="6" name="Picture 5">
            <a:extLst>
              <a:ext uri="{FF2B5EF4-FFF2-40B4-BE49-F238E27FC236}">
                <a16:creationId xmlns:a16="http://schemas.microsoft.com/office/drawing/2014/main" id="{336F8A9D-8CE5-4931-A884-953442469BC0}"/>
              </a:ext>
            </a:extLst>
          </p:cNvPr>
          <p:cNvPicPr>
            <a:picLocks noChangeAspect="1"/>
          </p:cNvPicPr>
          <p:nvPr/>
        </p:nvPicPr>
        <p:blipFill>
          <a:blip r:embed="rId4"/>
          <a:stretch>
            <a:fillRect/>
          </a:stretch>
        </p:blipFill>
        <p:spPr>
          <a:xfrm>
            <a:off x="131125" y="1905168"/>
            <a:ext cx="4446235" cy="827077"/>
          </a:xfrm>
          <a:prstGeom prst="rect">
            <a:avLst/>
          </a:prstGeom>
        </p:spPr>
      </p:pic>
      <p:pic>
        <p:nvPicPr>
          <p:cNvPr id="7" name="Picture 6">
            <a:extLst>
              <a:ext uri="{FF2B5EF4-FFF2-40B4-BE49-F238E27FC236}">
                <a16:creationId xmlns:a16="http://schemas.microsoft.com/office/drawing/2014/main" id="{AA89958F-59A2-44C4-B991-B110E5294ADB}"/>
              </a:ext>
            </a:extLst>
          </p:cNvPr>
          <p:cNvPicPr>
            <a:picLocks noChangeAspect="1"/>
          </p:cNvPicPr>
          <p:nvPr/>
        </p:nvPicPr>
        <p:blipFill>
          <a:blip r:embed="rId5"/>
          <a:stretch>
            <a:fillRect/>
          </a:stretch>
        </p:blipFill>
        <p:spPr>
          <a:xfrm>
            <a:off x="323528" y="3184833"/>
            <a:ext cx="3960440" cy="1584176"/>
          </a:xfrm>
          <a:prstGeom prst="rect">
            <a:avLst/>
          </a:prstGeom>
        </p:spPr>
      </p:pic>
    </p:spTree>
    <p:extLst>
      <p:ext uri="{BB962C8B-B14F-4D97-AF65-F5344CB8AC3E}">
        <p14:creationId xmlns:p14="http://schemas.microsoft.com/office/powerpoint/2010/main" val="2565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0740B-94E7-4058-9506-CE1F7DAEA386}"/>
              </a:ext>
            </a:extLst>
          </p:cNvPr>
          <p:cNvSpPr>
            <a:spLocks noGrp="1"/>
          </p:cNvSpPr>
          <p:nvPr>
            <p:ph type="title"/>
          </p:nvPr>
        </p:nvSpPr>
        <p:spPr>
          <a:xfrm>
            <a:off x="107504" y="-71749"/>
            <a:ext cx="8229600" cy="914400"/>
          </a:xfrm>
        </p:spPr>
        <p:txBody>
          <a:bodyPr/>
          <a:lstStyle/>
          <a:p>
            <a:r>
              <a:rPr lang="nb-NO" dirty="0"/>
              <a:t>Backup</a:t>
            </a:r>
          </a:p>
        </p:txBody>
      </p:sp>
      <p:sp>
        <p:nvSpPr>
          <p:cNvPr id="3" name="Text Placeholder 2">
            <a:extLst>
              <a:ext uri="{FF2B5EF4-FFF2-40B4-BE49-F238E27FC236}">
                <a16:creationId xmlns:a16="http://schemas.microsoft.com/office/drawing/2014/main" id="{C8161522-8B7A-4413-BCBD-702C020D2ECC}"/>
              </a:ext>
            </a:extLst>
          </p:cNvPr>
          <p:cNvSpPr>
            <a:spLocks noGrp="1"/>
          </p:cNvSpPr>
          <p:nvPr>
            <p:ph type="body" sz="quarter" idx="10"/>
          </p:nvPr>
        </p:nvSpPr>
        <p:spPr>
          <a:xfrm>
            <a:off x="107504" y="1666675"/>
            <a:ext cx="8229600" cy="3476825"/>
          </a:xfrm>
        </p:spPr>
        <p:txBody>
          <a:bodyPr>
            <a:normAutofit fontScale="92500" lnSpcReduction="10000"/>
          </a:bodyPr>
          <a:lstStyle/>
          <a:p>
            <a:r>
              <a:rPr lang="nb-NO" dirty="0"/>
              <a:t>Azure Backup</a:t>
            </a:r>
          </a:p>
          <a:p>
            <a:pPr lvl="1"/>
            <a:r>
              <a:rPr lang="nb-NO" dirty="0"/>
              <a:t>Azure Backup agent (MARS)</a:t>
            </a:r>
          </a:p>
          <a:p>
            <a:pPr lvl="1"/>
            <a:r>
              <a:rPr lang="nb-NO" dirty="0"/>
              <a:t>System Center DPM</a:t>
            </a:r>
          </a:p>
          <a:p>
            <a:pPr lvl="1"/>
            <a:r>
              <a:rPr lang="nb-NO" dirty="0"/>
              <a:t>Azure Backup Server</a:t>
            </a:r>
          </a:p>
          <a:p>
            <a:pPr lvl="1"/>
            <a:r>
              <a:rPr lang="nb-NO" dirty="0"/>
              <a:t>Azure IaaS VM Backup</a:t>
            </a:r>
          </a:p>
          <a:p>
            <a:pPr lvl="1"/>
            <a:r>
              <a:rPr lang="nb-NO" dirty="0"/>
              <a:t>Azure File Shares (preview)</a:t>
            </a:r>
          </a:p>
          <a:p>
            <a:endParaRPr lang="nb-NO" dirty="0"/>
          </a:p>
          <a:p>
            <a:endParaRPr lang="nb-NO" dirty="0"/>
          </a:p>
          <a:p>
            <a:endParaRPr lang="nb-NO" dirty="0"/>
          </a:p>
          <a:p>
            <a:r>
              <a:rPr lang="nb-NO" sz="1300" dirty="0">
                <a:hlinkClick r:id="rId3"/>
              </a:rPr>
              <a:t>https://docs.microsoft.com/en-us/azure/backup/backup-introduction-to-azure-backup</a:t>
            </a:r>
            <a:endParaRPr lang="nb-NO" sz="1300" dirty="0"/>
          </a:p>
          <a:p>
            <a:r>
              <a:rPr lang="nb-NO" sz="1300" dirty="0">
                <a:hlinkClick r:id="rId4"/>
              </a:rPr>
              <a:t>https://docs.microsoft.com/en-us/azure/backup/backup-azure-files</a:t>
            </a:r>
            <a:endParaRPr lang="nb-NO" sz="1300" dirty="0"/>
          </a:p>
          <a:p>
            <a:r>
              <a:rPr lang="nb-NO" sz="1300" dirty="0">
                <a:hlinkClick r:id="rId5"/>
              </a:rPr>
              <a:t>https://azure.microsoft.com/en-us/blog/introducing-backup-for-azure-file-shares/</a:t>
            </a:r>
            <a:r>
              <a:rPr lang="nb-NO" sz="1300" dirty="0"/>
              <a:t>  </a:t>
            </a:r>
          </a:p>
        </p:txBody>
      </p:sp>
      <p:pic>
        <p:nvPicPr>
          <p:cNvPr id="4" name="Picture 3">
            <a:extLst>
              <a:ext uri="{FF2B5EF4-FFF2-40B4-BE49-F238E27FC236}">
                <a16:creationId xmlns:a16="http://schemas.microsoft.com/office/drawing/2014/main" id="{CB7842A8-3ABA-44C7-BF97-BF822DB274CA}"/>
              </a:ext>
            </a:extLst>
          </p:cNvPr>
          <p:cNvPicPr>
            <a:picLocks noChangeAspect="1"/>
          </p:cNvPicPr>
          <p:nvPr/>
        </p:nvPicPr>
        <p:blipFill>
          <a:blip r:embed="rId6"/>
          <a:stretch>
            <a:fillRect/>
          </a:stretch>
        </p:blipFill>
        <p:spPr>
          <a:xfrm>
            <a:off x="3779912" y="833337"/>
            <a:ext cx="4968552" cy="3476825"/>
          </a:xfrm>
          <a:prstGeom prst="rect">
            <a:avLst/>
          </a:prstGeom>
        </p:spPr>
      </p:pic>
    </p:spTree>
    <p:extLst>
      <p:ext uri="{BB962C8B-B14F-4D97-AF65-F5344CB8AC3E}">
        <p14:creationId xmlns:p14="http://schemas.microsoft.com/office/powerpoint/2010/main" val="411392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3275856" y="1651683"/>
            <a:ext cx="8229600" cy="914400"/>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2411760" y="2787774"/>
            <a:ext cx="3528392" cy="707886"/>
          </a:xfrm>
        </p:spPr>
        <p:txBody>
          <a:bodyPr/>
          <a:lstStyle/>
          <a:p>
            <a:r>
              <a:rPr lang="nb-NO" dirty="0"/>
              <a:t>Backing up Azure File Shares</a:t>
            </a:r>
          </a:p>
        </p:txBody>
      </p:sp>
    </p:spTree>
    <p:extLst>
      <p:ext uri="{BB962C8B-B14F-4D97-AF65-F5344CB8AC3E}">
        <p14:creationId xmlns:p14="http://schemas.microsoft.com/office/powerpoint/2010/main" val="7033603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93DB0C-3CC4-46AE-B58C-1951D11E3C68}"/>
              </a:ext>
            </a:extLst>
          </p:cNvPr>
          <p:cNvSpPr>
            <a:spLocks noGrp="1"/>
          </p:cNvSpPr>
          <p:nvPr>
            <p:ph type="body" sz="quarter" idx="10"/>
          </p:nvPr>
        </p:nvSpPr>
        <p:spPr>
          <a:xfrm>
            <a:off x="539552" y="4494375"/>
            <a:ext cx="8263890" cy="276999"/>
          </a:xfrm>
        </p:spPr>
        <p:txBody>
          <a:bodyPr/>
          <a:lstStyle/>
          <a:p>
            <a:r>
              <a:rPr lang="nb-NO" sz="1200" dirty="0">
                <a:hlinkClick r:id="rId2"/>
              </a:rPr>
              <a:t>https://azure.microsoft.com/nb-no/blog/azure-backup-now-supports-powershell-and-acls-for-azure-files/</a:t>
            </a:r>
            <a:r>
              <a:rPr lang="nb-NO" sz="1200" dirty="0"/>
              <a:t> </a:t>
            </a:r>
          </a:p>
        </p:txBody>
      </p:sp>
      <p:pic>
        <p:nvPicPr>
          <p:cNvPr id="4" name="Picture 3">
            <a:extLst>
              <a:ext uri="{FF2B5EF4-FFF2-40B4-BE49-F238E27FC236}">
                <a16:creationId xmlns:a16="http://schemas.microsoft.com/office/drawing/2014/main" id="{CD0E2B4C-7131-403C-B727-C3BA5A95809A}"/>
              </a:ext>
            </a:extLst>
          </p:cNvPr>
          <p:cNvPicPr>
            <a:picLocks noChangeAspect="1"/>
          </p:cNvPicPr>
          <p:nvPr/>
        </p:nvPicPr>
        <p:blipFill>
          <a:blip r:embed="rId3"/>
          <a:stretch>
            <a:fillRect/>
          </a:stretch>
        </p:blipFill>
        <p:spPr>
          <a:xfrm>
            <a:off x="1691680" y="372126"/>
            <a:ext cx="5040560" cy="3956694"/>
          </a:xfrm>
          <a:prstGeom prst="rect">
            <a:avLst/>
          </a:prstGeom>
        </p:spPr>
      </p:pic>
    </p:spTree>
    <p:extLst>
      <p:ext uri="{BB962C8B-B14F-4D97-AF65-F5344CB8AC3E}">
        <p14:creationId xmlns:p14="http://schemas.microsoft.com/office/powerpoint/2010/main" val="20881443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79CC8-3DA0-41B0-82E0-AE2F2DEC4BFF}"/>
              </a:ext>
            </a:extLst>
          </p:cNvPr>
          <p:cNvSpPr>
            <a:spLocks noGrp="1"/>
          </p:cNvSpPr>
          <p:nvPr>
            <p:ph type="title"/>
          </p:nvPr>
        </p:nvSpPr>
        <p:spPr>
          <a:xfrm>
            <a:off x="0" y="267494"/>
            <a:ext cx="8229600" cy="914400"/>
          </a:xfrm>
        </p:spPr>
        <p:txBody>
          <a:bodyPr/>
          <a:lstStyle/>
          <a:p>
            <a:r>
              <a:rPr lang="nb-NO" dirty="0"/>
              <a:t>Azure File Sync - Cost</a:t>
            </a:r>
          </a:p>
        </p:txBody>
      </p:sp>
      <p:sp>
        <p:nvSpPr>
          <p:cNvPr id="3" name="Text Placeholder 2">
            <a:extLst>
              <a:ext uri="{FF2B5EF4-FFF2-40B4-BE49-F238E27FC236}">
                <a16:creationId xmlns:a16="http://schemas.microsoft.com/office/drawing/2014/main" id="{2A541051-9CED-4F1C-B825-395D60F6E4DB}"/>
              </a:ext>
            </a:extLst>
          </p:cNvPr>
          <p:cNvSpPr>
            <a:spLocks noGrp="1"/>
          </p:cNvSpPr>
          <p:nvPr>
            <p:ph type="body" sz="quarter" idx="10"/>
          </p:nvPr>
        </p:nvSpPr>
        <p:spPr>
          <a:xfrm>
            <a:off x="827584" y="4155926"/>
            <a:ext cx="8229600" cy="504006"/>
          </a:xfrm>
        </p:spPr>
        <p:txBody>
          <a:bodyPr>
            <a:normAutofit fontScale="70000" lnSpcReduction="20000"/>
          </a:bodyPr>
          <a:lstStyle/>
          <a:p>
            <a:r>
              <a:rPr lang="nb-NO" dirty="0"/>
              <a:t>Pricing calculator and more info:</a:t>
            </a:r>
          </a:p>
          <a:p>
            <a:r>
              <a:rPr lang="nb-NO" dirty="0"/>
              <a:t>https://azure.microsoft.com/en-us/pricing/details/storage/files/</a:t>
            </a:r>
          </a:p>
        </p:txBody>
      </p:sp>
      <p:pic>
        <p:nvPicPr>
          <p:cNvPr id="4" name="Picture 3">
            <a:extLst>
              <a:ext uri="{FF2B5EF4-FFF2-40B4-BE49-F238E27FC236}">
                <a16:creationId xmlns:a16="http://schemas.microsoft.com/office/drawing/2014/main" id="{EC37A9C7-3FF2-4953-A387-EEA17911CD9D}"/>
              </a:ext>
            </a:extLst>
          </p:cNvPr>
          <p:cNvPicPr>
            <a:picLocks noChangeAspect="1"/>
          </p:cNvPicPr>
          <p:nvPr/>
        </p:nvPicPr>
        <p:blipFill>
          <a:blip r:embed="rId3"/>
          <a:stretch>
            <a:fillRect/>
          </a:stretch>
        </p:blipFill>
        <p:spPr>
          <a:xfrm>
            <a:off x="323528" y="1491630"/>
            <a:ext cx="8098113" cy="2088232"/>
          </a:xfrm>
          <a:prstGeom prst="rect">
            <a:avLst/>
          </a:prstGeom>
        </p:spPr>
      </p:pic>
    </p:spTree>
    <p:extLst>
      <p:ext uri="{BB962C8B-B14F-4D97-AF65-F5344CB8AC3E}">
        <p14:creationId xmlns:p14="http://schemas.microsoft.com/office/powerpoint/2010/main" val="1799707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96851-4249-4287-A6FB-584C67D86B29}"/>
              </a:ext>
            </a:extLst>
          </p:cNvPr>
          <p:cNvSpPr>
            <a:spLocks noGrp="1"/>
          </p:cNvSpPr>
          <p:nvPr>
            <p:ph type="title"/>
          </p:nvPr>
        </p:nvSpPr>
        <p:spPr>
          <a:xfrm>
            <a:off x="251520" y="-239812"/>
            <a:ext cx="8229600" cy="914400"/>
          </a:xfrm>
        </p:spPr>
        <p:txBody>
          <a:bodyPr/>
          <a:lstStyle/>
          <a:p>
            <a:r>
              <a:rPr lang="nb-NO" dirty="0"/>
              <a:t>Head to head</a:t>
            </a:r>
          </a:p>
        </p:txBody>
      </p:sp>
      <p:sp>
        <p:nvSpPr>
          <p:cNvPr id="3" name="Text Placeholder 2">
            <a:extLst>
              <a:ext uri="{FF2B5EF4-FFF2-40B4-BE49-F238E27FC236}">
                <a16:creationId xmlns:a16="http://schemas.microsoft.com/office/drawing/2014/main" id="{94D000EA-FE4D-4E58-8A2F-3511CF62D6B1}"/>
              </a:ext>
            </a:extLst>
          </p:cNvPr>
          <p:cNvSpPr>
            <a:spLocks noGrp="1"/>
          </p:cNvSpPr>
          <p:nvPr>
            <p:ph type="body" sz="quarter" idx="10"/>
          </p:nvPr>
        </p:nvSpPr>
        <p:spPr>
          <a:xfrm>
            <a:off x="2051720" y="4168901"/>
            <a:ext cx="5040560" cy="1008062"/>
          </a:xfrm>
        </p:spPr>
        <p:txBody>
          <a:bodyPr/>
          <a:lstStyle/>
          <a:p>
            <a:r>
              <a:rPr lang="nb-NO" dirty="0"/>
              <a:t>Amazon FSx for Windows File Server</a:t>
            </a:r>
          </a:p>
          <a:p>
            <a:pPr lvl="1"/>
            <a:r>
              <a:rPr lang="nb-NO" dirty="0">
                <a:hlinkClick r:id="rId3"/>
              </a:rPr>
              <a:t>https://aws.amazon.com/fsx/windows</a:t>
            </a:r>
            <a:endParaRPr lang="nb-NO" dirty="0"/>
          </a:p>
          <a:p>
            <a:endParaRPr lang="nb-NO" dirty="0"/>
          </a:p>
        </p:txBody>
      </p:sp>
      <p:graphicFrame>
        <p:nvGraphicFramePr>
          <p:cNvPr id="4" name="Table 3">
            <a:extLst>
              <a:ext uri="{FF2B5EF4-FFF2-40B4-BE49-F238E27FC236}">
                <a16:creationId xmlns:a16="http://schemas.microsoft.com/office/drawing/2014/main" id="{9F1993CA-6D68-401A-BD14-8C2345D0CEEA}"/>
              </a:ext>
            </a:extLst>
          </p:cNvPr>
          <p:cNvGraphicFramePr>
            <a:graphicFrameLocks noGrp="1"/>
          </p:cNvGraphicFramePr>
          <p:nvPr>
            <p:extLst>
              <p:ext uri="{D42A27DB-BD31-4B8C-83A1-F6EECF244321}">
                <p14:modId xmlns:p14="http://schemas.microsoft.com/office/powerpoint/2010/main" val="548720576"/>
              </p:ext>
            </p:extLst>
          </p:nvPr>
        </p:nvGraphicFramePr>
        <p:xfrm>
          <a:off x="1524000" y="555526"/>
          <a:ext cx="6096000" cy="32054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1021836914"/>
                    </a:ext>
                  </a:extLst>
                </a:gridCol>
                <a:gridCol w="3048000">
                  <a:extLst>
                    <a:ext uri="{9D8B030D-6E8A-4147-A177-3AD203B41FA5}">
                      <a16:colId xmlns:a16="http://schemas.microsoft.com/office/drawing/2014/main" val="2625259362"/>
                    </a:ext>
                  </a:extLst>
                </a:gridCol>
              </a:tblGrid>
              <a:tr h="370840">
                <a:tc>
                  <a:txBody>
                    <a:bodyPr/>
                    <a:lstStyle/>
                    <a:p>
                      <a:r>
                        <a:rPr lang="nb-NO" dirty="0"/>
                        <a:t>Amazon FSx</a:t>
                      </a:r>
                    </a:p>
                  </a:txBody>
                  <a:tcPr/>
                </a:tc>
                <a:tc>
                  <a:txBody>
                    <a:bodyPr/>
                    <a:lstStyle/>
                    <a:p>
                      <a:r>
                        <a:rPr lang="nb-NO" dirty="0"/>
                        <a:t>Azure File Sync</a:t>
                      </a:r>
                    </a:p>
                  </a:txBody>
                  <a:tcPr/>
                </a:tc>
                <a:extLst>
                  <a:ext uri="{0D108BD9-81ED-4DB2-BD59-A6C34878D82A}">
                    <a16:rowId xmlns:a16="http://schemas.microsoft.com/office/drawing/2014/main" val="836779517"/>
                  </a:ext>
                </a:extLst>
              </a:tr>
              <a:tr h="370840">
                <a:tc>
                  <a:txBody>
                    <a:bodyPr/>
                    <a:lstStyle/>
                    <a:p>
                      <a:r>
                        <a:rPr lang="nb-NO" dirty="0"/>
                        <a:t>Wrapper around Windows Server</a:t>
                      </a:r>
                    </a:p>
                  </a:txBody>
                  <a:tcPr/>
                </a:tc>
                <a:tc>
                  <a:txBody>
                    <a:bodyPr/>
                    <a:lstStyle/>
                    <a:p>
                      <a:r>
                        <a:rPr lang="nb-NO" dirty="0"/>
                        <a:t>Native SMB built for cloud scale</a:t>
                      </a:r>
                    </a:p>
                  </a:txBody>
                  <a:tcPr/>
                </a:tc>
                <a:extLst>
                  <a:ext uri="{0D108BD9-81ED-4DB2-BD59-A6C34878D82A}">
                    <a16:rowId xmlns:a16="http://schemas.microsoft.com/office/drawing/2014/main" val="1137448390"/>
                  </a:ext>
                </a:extLst>
              </a:tr>
              <a:tr h="370840">
                <a:tc>
                  <a:txBody>
                    <a:bodyPr/>
                    <a:lstStyle/>
                    <a:p>
                      <a:r>
                        <a:rPr lang="nb-NO" dirty="0"/>
                        <a:t>Constrained to features available in Windows Server</a:t>
                      </a:r>
                    </a:p>
                  </a:txBody>
                  <a:tcPr/>
                </a:tc>
                <a:tc>
                  <a:txBody>
                    <a:bodyPr/>
                    <a:lstStyle/>
                    <a:p>
                      <a:r>
                        <a:rPr lang="en-US" sz="1800" kern="1200" dirty="0">
                          <a:solidFill>
                            <a:schemeClr val="dk1"/>
                          </a:solidFill>
                          <a:effectLst/>
                          <a:latin typeface="+mn-lt"/>
                          <a:ea typeface="+mn-ea"/>
                          <a:cs typeface="+mn-cs"/>
                        </a:rPr>
                        <a:t>Cloud-native storage platform</a:t>
                      </a:r>
                      <a:endParaRPr lang="nb-NO" dirty="0"/>
                    </a:p>
                  </a:txBody>
                  <a:tcPr/>
                </a:tc>
                <a:extLst>
                  <a:ext uri="{0D108BD9-81ED-4DB2-BD59-A6C34878D82A}">
                    <a16:rowId xmlns:a16="http://schemas.microsoft.com/office/drawing/2014/main" val="4279407908"/>
                  </a:ext>
                </a:extLst>
              </a:tr>
              <a:tr h="370840">
                <a:tc>
                  <a:txBody>
                    <a:bodyPr/>
                    <a:lstStyle/>
                    <a:p>
                      <a:r>
                        <a:rPr lang="nb-NO" dirty="0"/>
                        <a:t>AD integration</a:t>
                      </a:r>
                    </a:p>
                  </a:txBody>
                  <a:tcPr/>
                </a:tc>
                <a:tc>
                  <a:txBody>
                    <a:bodyPr/>
                    <a:lstStyle/>
                    <a:p>
                      <a:r>
                        <a:rPr lang="nb-NO" dirty="0"/>
                        <a:t>AD and Azure AD integration</a:t>
                      </a:r>
                    </a:p>
                  </a:txBody>
                  <a:tcPr/>
                </a:tc>
                <a:extLst>
                  <a:ext uri="{0D108BD9-81ED-4DB2-BD59-A6C34878D82A}">
                    <a16:rowId xmlns:a16="http://schemas.microsoft.com/office/drawing/2014/main" val="2194153352"/>
                  </a:ext>
                </a:extLst>
              </a:tr>
              <a:tr h="370840">
                <a:tc>
                  <a:txBody>
                    <a:bodyPr/>
                    <a:lstStyle/>
                    <a:p>
                      <a:r>
                        <a:rPr lang="nb-NO" dirty="0"/>
                        <a:t>Premium (SSD) only</a:t>
                      </a:r>
                    </a:p>
                  </a:txBody>
                  <a:tcPr/>
                </a:tc>
                <a:tc>
                  <a:txBody>
                    <a:bodyPr/>
                    <a:lstStyle/>
                    <a:p>
                      <a:r>
                        <a:rPr lang="nb-NO" dirty="0"/>
                        <a:t>Standard (HDD) and Premium</a:t>
                      </a:r>
                    </a:p>
                  </a:txBody>
                  <a:tcPr/>
                </a:tc>
                <a:extLst>
                  <a:ext uri="{0D108BD9-81ED-4DB2-BD59-A6C34878D82A}">
                    <a16:rowId xmlns:a16="http://schemas.microsoft.com/office/drawing/2014/main" val="1466875134"/>
                  </a:ext>
                </a:extLst>
              </a:tr>
            </a:tbl>
          </a:graphicData>
        </a:graphic>
      </p:graphicFrame>
    </p:spTree>
    <p:extLst>
      <p:ext uri="{BB962C8B-B14F-4D97-AF65-F5344CB8AC3E}">
        <p14:creationId xmlns:p14="http://schemas.microsoft.com/office/powerpoint/2010/main" val="431386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Agenda</a:t>
            </a:r>
            <a:endParaRPr lang="nb-NO" dirty="0"/>
          </a:p>
        </p:txBody>
      </p:sp>
      <p:sp>
        <p:nvSpPr>
          <p:cNvPr id="3" name="Plassholder for tekst 2"/>
          <p:cNvSpPr>
            <a:spLocks noGrp="1"/>
          </p:cNvSpPr>
          <p:nvPr>
            <p:ph type="body" sz="quarter" idx="10"/>
          </p:nvPr>
        </p:nvSpPr>
        <p:spPr>
          <a:xfrm>
            <a:off x="457200" y="1563688"/>
            <a:ext cx="8229600" cy="2880270"/>
          </a:xfrm>
        </p:spPr>
        <p:txBody>
          <a:bodyPr>
            <a:normAutofit fontScale="92500" lnSpcReduction="10000"/>
          </a:bodyPr>
          <a:lstStyle/>
          <a:p>
            <a:r>
              <a:rPr lang="en-US" dirty="0"/>
              <a:t>Introduction – what is the goal?</a:t>
            </a:r>
          </a:p>
          <a:p>
            <a:r>
              <a:rPr lang="en-US" dirty="0"/>
              <a:t>Deployment</a:t>
            </a:r>
          </a:p>
          <a:p>
            <a:r>
              <a:rPr lang="en-US" dirty="0"/>
              <a:t>Monitoring</a:t>
            </a:r>
          </a:p>
          <a:p>
            <a:r>
              <a:rPr lang="en-US" dirty="0"/>
              <a:t>Backup</a:t>
            </a:r>
          </a:p>
          <a:p>
            <a:r>
              <a:rPr lang="en-US" dirty="0"/>
              <a:t>Head to head: </a:t>
            </a:r>
            <a:r>
              <a:rPr lang="nb-NO" dirty="0"/>
              <a:t>Amazon FSx for Windows File Server</a:t>
            </a:r>
            <a:endParaRPr lang="en-US" dirty="0"/>
          </a:p>
          <a:p>
            <a:r>
              <a:rPr lang="en-US" dirty="0"/>
              <a:t>Demos</a:t>
            </a:r>
          </a:p>
          <a:p>
            <a:pPr lvl="1"/>
            <a:r>
              <a:rPr lang="en-US" dirty="0"/>
              <a:t>Install and configure Azure File Sync</a:t>
            </a:r>
          </a:p>
          <a:p>
            <a:pPr lvl="1"/>
            <a:r>
              <a:rPr lang="en-US" dirty="0"/>
              <a:t>Fully automated installation on Server Core</a:t>
            </a:r>
          </a:p>
          <a:p>
            <a:pPr lvl="1"/>
            <a:r>
              <a:rPr lang="en-US" dirty="0"/>
              <a:t>Backup and monitoring</a:t>
            </a:r>
          </a:p>
          <a:p>
            <a:pPr lvl="1"/>
            <a:endParaRPr lang="en-US" dirty="0"/>
          </a:p>
          <a:p>
            <a:pPr lvl="1"/>
            <a:endParaRPr lang="en-US" dirty="0"/>
          </a:p>
          <a:p>
            <a:endParaRPr lang="en-US" dirty="0"/>
          </a:p>
          <a:p>
            <a:endParaRPr lang="nb-NO" dirty="0"/>
          </a:p>
        </p:txBody>
      </p:sp>
    </p:spTree>
    <p:extLst>
      <p:ext uri="{BB962C8B-B14F-4D97-AF65-F5344CB8AC3E}">
        <p14:creationId xmlns:p14="http://schemas.microsoft.com/office/powerpoint/2010/main" val="1851067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DD130-DC78-4D5A-B032-CBD7AEFED985}"/>
              </a:ext>
            </a:extLst>
          </p:cNvPr>
          <p:cNvSpPr>
            <a:spLocks noGrp="1"/>
          </p:cNvSpPr>
          <p:nvPr>
            <p:ph type="title"/>
          </p:nvPr>
        </p:nvSpPr>
        <p:spPr>
          <a:xfrm>
            <a:off x="3174696" y="-40758"/>
            <a:ext cx="2451981" cy="568517"/>
          </a:xfrm>
        </p:spPr>
        <p:txBody>
          <a:bodyPr/>
          <a:lstStyle/>
          <a:p>
            <a:r>
              <a:rPr lang="en-GB" dirty="0"/>
              <a:t>Tips and tricks</a:t>
            </a:r>
          </a:p>
        </p:txBody>
      </p:sp>
      <p:sp>
        <p:nvSpPr>
          <p:cNvPr id="4" name="TextBox 3">
            <a:extLst>
              <a:ext uri="{FF2B5EF4-FFF2-40B4-BE49-F238E27FC236}">
                <a16:creationId xmlns:a16="http://schemas.microsoft.com/office/drawing/2014/main" id="{51257499-B725-4FD1-B56D-E31A1C05E318}"/>
              </a:ext>
            </a:extLst>
          </p:cNvPr>
          <p:cNvSpPr txBox="1"/>
          <p:nvPr/>
        </p:nvSpPr>
        <p:spPr>
          <a:xfrm>
            <a:off x="520577" y="1969878"/>
            <a:ext cx="2324811" cy="458091"/>
          </a:xfrm>
          <a:prstGeom prst="rect">
            <a:avLst/>
          </a:prstGeom>
          <a:solidFill>
            <a:schemeClr val="bg1">
              <a:lumMod val="95000"/>
            </a:schemeClr>
          </a:solidFill>
        </p:spPr>
        <p:txBody>
          <a:bodyPr wrap="square" lIns="137141" tIns="109713" rIns="137141" bIns="109713" rtlCol="0" anchor="ctr">
            <a:noAutofit/>
          </a:bodyPr>
          <a:lstStyle/>
          <a:p>
            <a:pPr algn="ctr">
              <a:lnSpc>
                <a:spcPct val="90000"/>
              </a:lnSpc>
              <a:spcAft>
                <a:spcPts val="450"/>
              </a:spcAft>
            </a:pPr>
            <a:r>
              <a:rPr lang="en-US" sz="1350">
                <a:latin typeface="+mj-lt"/>
              </a:rPr>
              <a:t>Best Practices</a:t>
            </a:r>
          </a:p>
        </p:txBody>
      </p:sp>
      <p:sp>
        <p:nvSpPr>
          <p:cNvPr id="5" name="TextBox 4">
            <a:extLst>
              <a:ext uri="{FF2B5EF4-FFF2-40B4-BE49-F238E27FC236}">
                <a16:creationId xmlns:a16="http://schemas.microsoft.com/office/drawing/2014/main" id="{0898C61C-7DD0-4403-A52A-FB47435971D2}"/>
              </a:ext>
            </a:extLst>
          </p:cNvPr>
          <p:cNvSpPr txBox="1"/>
          <p:nvPr/>
        </p:nvSpPr>
        <p:spPr>
          <a:xfrm>
            <a:off x="3408281" y="1969878"/>
            <a:ext cx="2324811" cy="458091"/>
          </a:xfrm>
          <a:prstGeom prst="rect">
            <a:avLst/>
          </a:prstGeom>
          <a:solidFill>
            <a:schemeClr val="bg1">
              <a:lumMod val="95000"/>
            </a:schemeClr>
          </a:solidFill>
        </p:spPr>
        <p:txBody>
          <a:bodyPr wrap="square" lIns="137141" tIns="109713" rIns="137141" bIns="109713" rtlCol="0" anchor="ctr">
            <a:noAutofit/>
          </a:bodyPr>
          <a:lstStyle/>
          <a:p>
            <a:pPr algn="ctr">
              <a:lnSpc>
                <a:spcPct val="90000"/>
              </a:lnSpc>
              <a:spcAft>
                <a:spcPts val="450"/>
              </a:spcAft>
            </a:pPr>
            <a:r>
              <a:rPr lang="en-US" sz="1350">
                <a:solidFill>
                  <a:schemeClr val="tx2"/>
                </a:solidFill>
                <a:latin typeface="+mj-lt"/>
              </a:rPr>
              <a:t>When in trouble..</a:t>
            </a:r>
          </a:p>
        </p:txBody>
      </p:sp>
      <p:sp>
        <p:nvSpPr>
          <p:cNvPr id="6" name="TextBox 5">
            <a:extLst>
              <a:ext uri="{FF2B5EF4-FFF2-40B4-BE49-F238E27FC236}">
                <a16:creationId xmlns:a16="http://schemas.microsoft.com/office/drawing/2014/main" id="{9E9B21F3-E35B-415B-BDA7-4CE223BC959F}"/>
              </a:ext>
            </a:extLst>
          </p:cNvPr>
          <p:cNvSpPr txBox="1"/>
          <p:nvPr/>
        </p:nvSpPr>
        <p:spPr>
          <a:xfrm>
            <a:off x="6295984" y="1969878"/>
            <a:ext cx="2324811" cy="458091"/>
          </a:xfrm>
          <a:prstGeom prst="rect">
            <a:avLst/>
          </a:prstGeom>
          <a:solidFill>
            <a:schemeClr val="bg1">
              <a:lumMod val="95000"/>
            </a:schemeClr>
          </a:solidFill>
        </p:spPr>
        <p:txBody>
          <a:bodyPr wrap="square" lIns="137141" tIns="109713" rIns="137141" bIns="109713" rtlCol="0" anchor="ctr">
            <a:noAutofit/>
          </a:bodyPr>
          <a:lstStyle/>
          <a:p>
            <a:pPr algn="ctr">
              <a:lnSpc>
                <a:spcPct val="90000"/>
              </a:lnSpc>
              <a:spcAft>
                <a:spcPts val="450"/>
              </a:spcAft>
            </a:pPr>
            <a:r>
              <a:rPr lang="en-US" sz="1350">
                <a:solidFill>
                  <a:schemeClr val="tx2"/>
                </a:solidFill>
                <a:latin typeface="+mj-lt"/>
              </a:rPr>
              <a:t>Resources</a:t>
            </a:r>
          </a:p>
        </p:txBody>
      </p:sp>
      <p:sp>
        <p:nvSpPr>
          <p:cNvPr id="23" name="TextBox 22">
            <a:extLst>
              <a:ext uri="{FF2B5EF4-FFF2-40B4-BE49-F238E27FC236}">
                <a16:creationId xmlns:a16="http://schemas.microsoft.com/office/drawing/2014/main" id="{06B3B938-60F4-4CB2-9769-3FA30A28DFC2}"/>
              </a:ext>
            </a:extLst>
          </p:cNvPr>
          <p:cNvSpPr txBox="1"/>
          <p:nvPr/>
        </p:nvSpPr>
        <p:spPr>
          <a:xfrm>
            <a:off x="520578" y="2509224"/>
            <a:ext cx="2113652" cy="2306337"/>
          </a:xfrm>
          <a:prstGeom prst="rect">
            <a:avLst/>
          </a:prstGeom>
          <a:noFill/>
        </p:spPr>
        <p:txBody>
          <a:bodyPr wrap="square" lIns="0" tIns="0" rIns="0" bIns="0" rtlCol="0" anchor="t">
            <a:spAutoFit/>
          </a:bodyPr>
          <a:lstStyle/>
          <a:p>
            <a:pPr>
              <a:lnSpc>
                <a:spcPct val="90000"/>
              </a:lnSpc>
              <a:spcAft>
                <a:spcPts val="882"/>
              </a:spcAft>
            </a:pPr>
            <a:r>
              <a:rPr lang="en-US" sz="1029" dirty="0">
                <a:solidFill>
                  <a:schemeClr val="tx2"/>
                </a:solidFill>
              </a:rPr>
              <a:t>Use the </a:t>
            </a:r>
            <a:r>
              <a:rPr lang="en-US" sz="1029" b="1" dirty="0">
                <a:solidFill>
                  <a:schemeClr val="tx2"/>
                </a:solidFill>
              </a:rPr>
              <a:t>eval tool</a:t>
            </a:r>
            <a:r>
              <a:rPr lang="en-US" sz="1029" dirty="0">
                <a:solidFill>
                  <a:schemeClr val="tx2"/>
                </a:solidFill>
              </a:rPr>
              <a:t> to pre-check environment</a:t>
            </a:r>
            <a:endParaRPr lang="en-US" sz="1029" dirty="0"/>
          </a:p>
          <a:p>
            <a:pPr>
              <a:lnSpc>
                <a:spcPct val="90000"/>
              </a:lnSpc>
              <a:spcAft>
                <a:spcPts val="882"/>
              </a:spcAft>
            </a:pPr>
            <a:r>
              <a:rPr lang="en-US" sz="1029" dirty="0"/>
              <a:t>Use </a:t>
            </a:r>
            <a:r>
              <a:rPr lang="en-US" sz="1029" b="1" dirty="0"/>
              <a:t>Azure Backup </a:t>
            </a:r>
            <a:r>
              <a:rPr lang="en-US" sz="1029" dirty="0"/>
              <a:t>to centralize backup in cloud</a:t>
            </a:r>
          </a:p>
          <a:p>
            <a:pPr>
              <a:lnSpc>
                <a:spcPct val="90000"/>
              </a:lnSpc>
              <a:spcAft>
                <a:spcPts val="882"/>
              </a:spcAft>
            </a:pPr>
            <a:r>
              <a:rPr lang="en-US" sz="1013" dirty="0"/>
              <a:t>Start off with a </a:t>
            </a:r>
            <a:r>
              <a:rPr lang="en-US" sz="1013" b="1" dirty="0"/>
              <a:t>conservative Cloud tiering policy</a:t>
            </a:r>
            <a:endParaRPr lang="en-US" sz="1013" dirty="0"/>
          </a:p>
          <a:p>
            <a:pPr>
              <a:lnSpc>
                <a:spcPct val="90000"/>
              </a:lnSpc>
              <a:spcAft>
                <a:spcPts val="882"/>
              </a:spcAft>
            </a:pPr>
            <a:r>
              <a:rPr lang="en-US" sz="1013" dirty="0"/>
              <a:t>Enroll in </a:t>
            </a:r>
            <a:r>
              <a:rPr lang="en-US" sz="1013" b="1" dirty="0"/>
              <a:t>Microsoft Updates </a:t>
            </a:r>
            <a:r>
              <a:rPr lang="en-US" sz="1013" dirty="0"/>
              <a:t>on registered server for latest agent updates to be installed</a:t>
            </a:r>
            <a:endParaRPr lang="en-US" sz="1013" dirty="0">
              <a:cs typeface="Segoe UI"/>
            </a:endParaRPr>
          </a:p>
          <a:p>
            <a:pPr>
              <a:lnSpc>
                <a:spcPct val="90000"/>
              </a:lnSpc>
              <a:spcAft>
                <a:spcPts val="882"/>
              </a:spcAft>
            </a:pPr>
            <a:r>
              <a:rPr lang="en-US" sz="1050" dirty="0"/>
              <a:t>Avoid full system scans  - </a:t>
            </a:r>
            <a:r>
              <a:rPr lang="en-US" sz="1029" dirty="0"/>
              <a:t>Make sure that </a:t>
            </a:r>
            <a:r>
              <a:rPr lang="en-US" sz="1029" b="1" dirty="0"/>
              <a:t>Antivirus or backup </a:t>
            </a:r>
            <a:r>
              <a:rPr lang="en-US" sz="1029" dirty="0"/>
              <a:t>providers skips scanning offline files</a:t>
            </a:r>
          </a:p>
        </p:txBody>
      </p:sp>
      <p:sp>
        <p:nvSpPr>
          <p:cNvPr id="24" name="TextBox 23">
            <a:extLst>
              <a:ext uri="{FF2B5EF4-FFF2-40B4-BE49-F238E27FC236}">
                <a16:creationId xmlns:a16="http://schemas.microsoft.com/office/drawing/2014/main" id="{B882C904-575A-4BC9-B372-0ECF5968B66F}"/>
              </a:ext>
            </a:extLst>
          </p:cNvPr>
          <p:cNvSpPr txBox="1"/>
          <p:nvPr/>
        </p:nvSpPr>
        <p:spPr>
          <a:xfrm>
            <a:off x="3408282" y="2509608"/>
            <a:ext cx="2242586" cy="1728807"/>
          </a:xfrm>
          <a:prstGeom prst="rect">
            <a:avLst/>
          </a:prstGeom>
          <a:noFill/>
        </p:spPr>
        <p:txBody>
          <a:bodyPr wrap="square" lIns="0" tIns="0" rIns="0" bIns="0" rtlCol="0" anchor="t">
            <a:spAutoFit/>
          </a:bodyPr>
          <a:lstStyle/>
          <a:p>
            <a:pPr>
              <a:lnSpc>
                <a:spcPct val="90000"/>
              </a:lnSpc>
              <a:spcAft>
                <a:spcPts val="882"/>
              </a:spcAft>
            </a:pPr>
            <a:r>
              <a:rPr lang="en-US" sz="1013" b="1" dirty="0"/>
              <a:t>Do NOT </a:t>
            </a:r>
            <a:r>
              <a:rPr lang="en-US" sz="1013" dirty="0"/>
              <a:t>delete and recreate the server endpoint when </a:t>
            </a:r>
            <a:r>
              <a:rPr lang="en-US" sz="1013" dirty="0">
                <a:cs typeface="Segoe UI"/>
              </a:rPr>
              <a:t>troubleshooting sync issues</a:t>
            </a:r>
            <a:endParaRPr lang="en-US" sz="1029" dirty="0"/>
          </a:p>
          <a:p>
            <a:pPr>
              <a:lnSpc>
                <a:spcPct val="90000"/>
              </a:lnSpc>
              <a:spcAft>
                <a:spcPts val="882"/>
              </a:spcAft>
            </a:pPr>
            <a:r>
              <a:rPr lang="en-US" sz="1013" dirty="0"/>
              <a:t>Use </a:t>
            </a:r>
            <a:r>
              <a:rPr lang="en-US" sz="1013" b="1" dirty="0"/>
              <a:t>Azure Portal or event logs </a:t>
            </a:r>
            <a:r>
              <a:rPr lang="en-US" sz="1013" dirty="0"/>
              <a:t>for checking sync status.</a:t>
            </a:r>
            <a:endParaRPr lang="en-US" sz="1013" dirty="0">
              <a:cs typeface="Segoe UI"/>
            </a:endParaRPr>
          </a:p>
          <a:p>
            <a:pPr>
              <a:lnSpc>
                <a:spcPct val="90000"/>
              </a:lnSpc>
              <a:spcAft>
                <a:spcPts val="882"/>
              </a:spcAft>
            </a:pPr>
            <a:r>
              <a:rPr lang="en-US" sz="1013" dirty="0"/>
              <a:t>Use </a:t>
            </a:r>
            <a:r>
              <a:rPr lang="en-US" sz="1013" b="1" dirty="0"/>
              <a:t>Troubleshooting Guide</a:t>
            </a:r>
            <a:r>
              <a:rPr lang="en-US" sz="1013" dirty="0"/>
              <a:t> from the documentation.</a:t>
            </a:r>
            <a:endParaRPr lang="en-US" sz="1013" dirty="0">
              <a:cs typeface="Segoe UI"/>
            </a:endParaRPr>
          </a:p>
          <a:p>
            <a:pPr>
              <a:lnSpc>
                <a:spcPct val="90000"/>
              </a:lnSpc>
              <a:spcAft>
                <a:spcPts val="882"/>
              </a:spcAft>
            </a:pPr>
            <a:r>
              <a:rPr lang="en-US" sz="1029" dirty="0"/>
              <a:t>Use </a:t>
            </a:r>
            <a:r>
              <a:rPr lang="en-US" sz="1029" b="1" dirty="0"/>
              <a:t>forums</a:t>
            </a:r>
            <a:endParaRPr lang="en-US" sz="1029" dirty="0"/>
          </a:p>
          <a:p>
            <a:pPr>
              <a:lnSpc>
                <a:spcPct val="90000"/>
              </a:lnSpc>
              <a:spcAft>
                <a:spcPts val="882"/>
              </a:spcAft>
            </a:pPr>
            <a:r>
              <a:rPr lang="en-US" sz="1029" dirty="0"/>
              <a:t>File a Support Ticket.</a:t>
            </a:r>
          </a:p>
        </p:txBody>
      </p:sp>
      <p:cxnSp>
        <p:nvCxnSpPr>
          <p:cNvPr id="26" name="Straight Connector 25">
            <a:extLst>
              <a:ext uri="{FF2B5EF4-FFF2-40B4-BE49-F238E27FC236}">
                <a16:creationId xmlns:a16="http://schemas.microsoft.com/office/drawing/2014/main" id="{FC175E18-1BD6-46B6-9665-F1AB54FFE962}"/>
              </a:ext>
            </a:extLst>
          </p:cNvPr>
          <p:cNvCxnSpPr>
            <a:cxnSpLocks/>
          </p:cNvCxnSpPr>
          <p:nvPr/>
        </p:nvCxnSpPr>
        <p:spPr>
          <a:xfrm>
            <a:off x="3126835" y="885118"/>
            <a:ext cx="0" cy="382147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BEB3F1-139F-41EF-84D5-D1F36D79E72B}"/>
              </a:ext>
            </a:extLst>
          </p:cNvPr>
          <p:cNvCxnSpPr>
            <a:cxnSpLocks/>
          </p:cNvCxnSpPr>
          <p:nvPr/>
        </p:nvCxnSpPr>
        <p:spPr>
          <a:xfrm>
            <a:off x="6014537" y="885118"/>
            <a:ext cx="0" cy="3821478"/>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27E16A5-5388-4CAC-BDAB-0A2D1F435CFA}"/>
              </a:ext>
            </a:extLst>
          </p:cNvPr>
          <p:cNvGrpSpPr/>
          <p:nvPr/>
        </p:nvGrpSpPr>
        <p:grpSpPr>
          <a:xfrm>
            <a:off x="4122621" y="926055"/>
            <a:ext cx="896425" cy="896425"/>
            <a:chOff x="5496827" y="1234740"/>
            <a:chExt cx="1195233" cy="1195233"/>
          </a:xfrm>
        </p:grpSpPr>
        <p:grpSp>
          <p:nvGrpSpPr>
            <p:cNvPr id="7" name="Group 6">
              <a:extLst>
                <a:ext uri="{FF2B5EF4-FFF2-40B4-BE49-F238E27FC236}">
                  <a16:creationId xmlns:a16="http://schemas.microsoft.com/office/drawing/2014/main" id="{8AFA9CA2-5D9D-48F0-8296-7746F6925826}"/>
                </a:ext>
              </a:extLst>
            </p:cNvPr>
            <p:cNvGrpSpPr/>
            <p:nvPr/>
          </p:nvGrpSpPr>
          <p:grpSpPr>
            <a:xfrm>
              <a:off x="5496827" y="1234740"/>
              <a:ext cx="1195233" cy="1195233"/>
              <a:chOff x="5039542" y="1854200"/>
              <a:chExt cx="2451100" cy="2451100"/>
            </a:xfrm>
            <a:noFill/>
          </p:grpSpPr>
          <p:sp>
            <p:nvSpPr>
              <p:cNvPr id="8" name="Oval 7">
                <a:extLst>
                  <a:ext uri="{FF2B5EF4-FFF2-40B4-BE49-F238E27FC236}">
                    <a16:creationId xmlns:a16="http://schemas.microsoft.com/office/drawing/2014/main" id="{3FC161C8-9CA7-4C48-A664-E60C6D333B9E}"/>
                  </a:ext>
                </a:extLst>
              </p:cNvPr>
              <p:cNvSpPr/>
              <p:nvPr/>
            </p:nvSpPr>
            <p:spPr bwMode="auto">
              <a:xfrm>
                <a:off x="5039542" y="1854200"/>
                <a:ext cx="2451100" cy="2451100"/>
              </a:xfrm>
              <a:prstGeom prst="ellipse">
                <a:avLst/>
              </a:pr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882"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F5DF7009-996B-4470-BE03-6D27CF98980A}"/>
                  </a:ext>
                </a:extLst>
              </p:cNvPr>
              <p:cNvSpPr/>
              <p:nvPr/>
            </p:nvSpPr>
            <p:spPr>
              <a:xfrm>
                <a:off x="6226636" y="3314599"/>
                <a:ext cx="75549" cy="75549"/>
              </a:xfrm>
              <a:custGeom>
                <a:avLst/>
                <a:gdLst>
                  <a:gd name="connsiteX0" fmla="*/ 75705 w 75052"/>
                  <a:gd name="connsiteY0" fmla="*/ 38935 h 75052"/>
                  <a:gd name="connsiteX1" fmla="*/ 38935 w 75052"/>
                  <a:gd name="connsiteY1" fmla="*/ 75705 h 75052"/>
                  <a:gd name="connsiteX2" fmla="*/ 2165 w 75052"/>
                  <a:gd name="connsiteY2" fmla="*/ 38935 h 75052"/>
                  <a:gd name="connsiteX3" fmla="*/ 38935 w 75052"/>
                  <a:gd name="connsiteY3" fmla="*/ 2165 h 75052"/>
                  <a:gd name="connsiteX4" fmla="*/ 75705 w 75052"/>
                  <a:gd name="connsiteY4" fmla="*/ 38935 h 75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2" h="75052">
                    <a:moveTo>
                      <a:pt x="75705" y="38935"/>
                    </a:moveTo>
                    <a:cubicBezTo>
                      <a:pt x="75705" y="59243"/>
                      <a:pt x="59243" y="75705"/>
                      <a:pt x="38935" y="75705"/>
                    </a:cubicBezTo>
                    <a:cubicBezTo>
                      <a:pt x="18627" y="75705"/>
                      <a:pt x="2165" y="59243"/>
                      <a:pt x="2165" y="38935"/>
                    </a:cubicBezTo>
                    <a:cubicBezTo>
                      <a:pt x="2165" y="18627"/>
                      <a:pt x="18627" y="2165"/>
                      <a:pt x="38935" y="2165"/>
                    </a:cubicBezTo>
                    <a:cubicBezTo>
                      <a:pt x="59243" y="2165"/>
                      <a:pt x="75705" y="18627"/>
                      <a:pt x="75705" y="38935"/>
                    </a:cubicBezTo>
                    <a:close/>
                  </a:path>
                </a:pathLst>
              </a:custGeom>
              <a:grpFill/>
              <a:ln w="9525" cap="flat">
                <a:solidFill>
                  <a:schemeClr val="accent4"/>
                </a:solidFill>
                <a:prstDash val="solid"/>
                <a:miter/>
              </a:ln>
            </p:spPr>
            <p:txBody>
              <a:bodyPr rtlCol="0" anchor="ctr"/>
              <a:lstStyle/>
              <a:p>
                <a:endParaRPr lang="en-GB" sz="809"/>
              </a:p>
            </p:txBody>
          </p:sp>
        </p:grpSp>
        <p:sp>
          <p:nvSpPr>
            <p:cNvPr id="28" name="Freeform 96" title="Icon of a gear with a wrench">
              <a:extLst>
                <a:ext uri="{FF2B5EF4-FFF2-40B4-BE49-F238E27FC236}">
                  <a16:creationId xmlns:a16="http://schemas.microsoft.com/office/drawing/2014/main" id="{C41B1E19-6414-463A-BC2C-85386AAD7C55}"/>
                </a:ext>
              </a:extLst>
            </p:cNvPr>
            <p:cNvSpPr>
              <a:spLocks noChangeAspect="1" noEditPoints="1"/>
            </p:cNvSpPr>
            <p:nvPr/>
          </p:nvSpPr>
          <p:spPr bwMode="auto">
            <a:xfrm>
              <a:off x="5793757" y="1538841"/>
              <a:ext cx="637548" cy="587029"/>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grpSp>
        <p:nvGrpSpPr>
          <p:cNvPr id="35" name="Group 34">
            <a:extLst>
              <a:ext uri="{FF2B5EF4-FFF2-40B4-BE49-F238E27FC236}">
                <a16:creationId xmlns:a16="http://schemas.microsoft.com/office/drawing/2014/main" id="{664C43E8-A533-461D-A2F6-D0E958285EC4}"/>
              </a:ext>
            </a:extLst>
          </p:cNvPr>
          <p:cNvGrpSpPr/>
          <p:nvPr/>
        </p:nvGrpSpPr>
        <p:grpSpPr>
          <a:xfrm>
            <a:off x="1178599" y="916176"/>
            <a:ext cx="896425" cy="896425"/>
            <a:chOff x="1571465" y="1221568"/>
            <a:chExt cx="1195233" cy="1195233"/>
          </a:xfrm>
        </p:grpSpPr>
        <p:sp>
          <p:nvSpPr>
            <p:cNvPr id="16" name="Oval 15">
              <a:extLst>
                <a:ext uri="{FF2B5EF4-FFF2-40B4-BE49-F238E27FC236}">
                  <a16:creationId xmlns:a16="http://schemas.microsoft.com/office/drawing/2014/main" id="{A5F95240-8258-4250-91B5-B04734808501}"/>
                </a:ext>
              </a:extLst>
            </p:cNvPr>
            <p:cNvSpPr/>
            <p:nvPr/>
          </p:nvSpPr>
          <p:spPr bwMode="auto">
            <a:xfrm>
              <a:off x="1571465" y="1221568"/>
              <a:ext cx="1195233" cy="1195233"/>
            </a:xfrm>
            <a:prstGeom prst="ellipse">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882" err="1">
                <a:gradFill>
                  <a:gsLst>
                    <a:gs pos="0">
                      <a:srgbClr val="FFFFFF"/>
                    </a:gs>
                    <a:gs pos="100000">
                      <a:srgbClr val="FFFFFF"/>
                    </a:gs>
                  </a:gsLst>
                  <a:lin ang="5400000" scaled="0"/>
                </a:gradFill>
                <a:ea typeface="Segoe UI" pitchFamily="34" charset="0"/>
                <a:cs typeface="Segoe UI" pitchFamily="34" charset="0"/>
              </a:endParaRPr>
            </a:p>
          </p:txBody>
        </p:sp>
        <p:sp>
          <p:nvSpPr>
            <p:cNvPr id="30" name="Trophy2_F1AE" title="Icon of a trophy">
              <a:extLst>
                <a:ext uri="{FF2B5EF4-FFF2-40B4-BE49-F238E27FC236}">
                  <a16:creationId xmlns:a16="http://schemas.microsoft.com/office/drawing/2014/main" id="{2E07B95D-2BB2-4C36-B61A-13EFD0BED295}"/>
                </a:ext>
              </a:extLst>
            </p:cNvPr>
            <p:cNvSpPr>
              <a:spLocks noChangeAspect="1" noEditPoints="1"/>
            </p:cNvSpPr>
            <p:nvPr/>
          </p:nvSpPr>
          <p:spPr bwMode="auto">
            <a:xfrm>
              <a:off x="1881118" y="1551720"/>
              <a:ext cx="575925" cy="534928"/>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37" name="Group 36">
            <a:extLst>
              <a:ext uri="{FF2B5EF4-FFF2-40B4-BE49-F238E27FC236}">
                <a16:creationId xmlns:a16="http://schemas.microsoft.com/office/drawing/2014/main" id="{0D9BAE16-1E07-49A9-BE3E-F19101ADD947}"/>
              </a:ext>
            </a:extLst>
          </p:cNvPr>
          <p:cNvGrpSpPr/>
          <p:nvPr/>
        </p:nvGrpSpPr>
        <p:grpSpPr>
          <a:xfrm>
            <a:off x="7066350" y="926055"/>
            <a:ext cx="896425" cy="896425"/>
            <a:chOff x="9421799" y="1234740"/>
            <a:chExt cx="1195233" cy="1195233"/>
          </a:xfrm>
        </p:grpSpPr>
        <p:sp>
          <p:nvSpPr>
            <p:cNvPr id="3" name="Oval 2">
              <a:extLst>
                <a:ext uri="{FF2B5EF4-FFF2-40B4-BE49-F238E27FC236}">
                  <a16:creationId xmlns:a16="http://schemas.microsoft.com/office/drawing/2014/main" id="{F902A8C7-F148-4F0E-910D-F4C17476CF46}"/>
                </a:ext>
              </a:extLst>
            </p:cNvPr>
            <p:cNvSpPr/>
            <p:nvPr/>
          </p:nvSpPr>
          <p:spPr bwMode="auto">
            <a:xfrm>
              <a:off x="9421799" y="1234740"/>
              <a:ext cx="1195233" cy="1195233"/>
            </a:xfrm>
            <a:prstGeom prst="ellipse">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882" err="1">
                <a:gradFill>
                  <a:gsLst>
                    <a:gs pos="0">
                      <a:srgbClr val="FFFFFF"/>
                    </a:gs>
                    <a:gs pos="100000">
                      <a:srgbClr val="FFFFFF"/>
                    </a:gs>
                  </a:gsLst>
                  <a:lin ang="5400000" scaled="0"/>
                </a:gradFill>
                <a:ea typeface="Segoe UI" pitchFamily="34" charset="0"/>
                <a:cs typeface="Segoe UI" pitchFamily="34" charset="0"/>
              </a:endParaRPr>
            </a:p>
          </p:txBody>
        </p:sp>
        <p:sp>
          <p:nvSpPr>
            <p:cNvPr id="32" name="Book_2" title="Icon of a book and a pencil">
              <a:extLst>
                <a:ext uri="{FF2B5EF4-FFF2-40B4-BE49-F238E27FC236}">
                  <a16:creationId xmlns:a16="http://schemas.microsoft.com/office/drawing/2014/main" id="{AD6803B0-55AF-4658-B9B8-BE7E9D2976AD}"/>
                </a:ext>
              </a:extLst>
            </p:cNvPr>
            <p:cNvSpPr>
              <a:spLocks noChangeAspect="1" noEditPoints="1"/>
            </p:cNvSpPr>
            <p:nvPr/>
          </p:nvSpPr>
          <p:spPr bwMode="auto">
            <a:xfrm>
              <a:off x="9766294" y="1581116"/>
              <a:ext cx="566709" cy="51730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sp>
        <p:nvSpPr>
          <p:cNvPr id="34" name="TextBox 33">
            <a:extLst>
              <a:ext uri="{FF2B5EF4-FFF2-40B4-BE49-F238E27FC236}">
                <a16:creationId xmlns:a16="http://schemas.microsoft.com/office/drawing/2014/main" id="{571DC747-7039-4402-A94B-A29424C85131}"/>
              </a:ext>
            </a:extLst>
          </p:cNvPr>
          <p:cNvSpPr txBox="1"/>
          <p:nvPr/>
        </p:nvSpPr>
        <p:spPr>
          <a:xfrm>
            <a:off x="6378207" y="2611076"/>
            <a:ext cx="2242586" cy="916405"/>
          </a:xfrm>
          <a:prstGeom prst="rect">
            <a:avLst/>
          </a:prstGeom>
          <a:noFill/>
        </p:spPr>
        <p:txBody>
          <a:bodyPr wrap="square" lIns="0" tIns="0" rIns="0" bIns="0" rtlCol="0">
            <a:spAutoFit/>
          </a:bodyPr>
          <a:lstStyle/>
          <a:p>
            <a:pPr>
              <a:lnSpc>
                <a:spcPct val="90000"/>
              </a:lnSpc>
              <a:spcAft>
                <a:spcPts val="882"/>
              </a:spcAft>
            </a:pPr>
            <a:r>
              <a:rPr lang="en-US" sz="1029" b="1" dirty="0"/>
              <a:t>Documentation</a:t>
            </a:r>
          </a:p>
          <a:p>
            <a:pPr lvl="1">
              <a:lnSpc>
                <a:spcPct val="90000"/>
              </a:lnSpc>
              <a:spcAft>
                <a:spcPts val="882"/>
              </a:spcAft>
            </a:pPr>
            <a:r>
              <a:rPr lang="en-US" sz="1029" dirty="0">
                <a:hlinkClick r:id="rId3"/>
              </a:rPr>
              <a:t>Azure Files overview</a:t>
            </a:r>
            <a:endParaRPr lang="en-US" sz="1029" dirty="0"/>
          </a:p>
          <a:p>
            <a:pPr lvl="1">
              <a:lnSpc>
                <a:spcPct val="90000"/>
              </a:lnSpc>
              <a:spcAft>
                <a:spcPts val="882"/>
              </a:spcAft>
            </a:pPr>
            <a:r>
              <a:rPr lang="en-US" sz="1029" dirty="0">
                <a:hlinkClick r:id="rId4"/>
              </a:rPr>
              <a:t>Plan for Azure File Sync</a:t>
            </a:r>
            <a:endParaRPr lang="en-US" sz="1029" dirty="0"/>
          </a:p>
          <a:p>
            <a:pPr lvl="1">
              <a:lnSpc>
                <a:spcPct val="90000"/>
              </a:lnSpc>
              <a:spcAft>
                <a:spcPts val="882"/>
              </a:spcAft>
            </a:pPr>
            <a:r>
              <a:rPr lang="en-US" sz="1029" dirty="0">
                <a:hlinkClick r:id="rId5"/>
              </a:rPr>
              <a:t>Deploy Azure File Sync</a:t>
            </a:r>
            <a:endParaRPr lang="en-US" sz="1029" dirty="0"/>
          </a:p>
        </p:txBody>
      </p:sp>
    </p:spTree>
    <p:extLst>
      <p:ext uri="{BB962C8B-B14F-4D97-AF65-F5344CB8AC3E}">
        <p14:creationId xmlns:p14="http://schemas.microsoft.com/office/powerpoint/2010/main" val="2764781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anim calcmode="lin" valueType="num">
                                      <p:cBhvr>
                                        <p:cTn id="8" dur="500" fill="hold"/>
                                        <p:tgtEl>
                                          <p:spTgt spid="35"/>
                                        </p:tgtEl>
                                        <p:attrNameLst>
                                          <p:attrName>ppt_x</p:attrName>
                                        </p:attrNameLst>
                                      </p:cBhvr>
                                      <p:tavLst>
                                        <p:tav tm="0">
                                          <p:val>
                                            <p:strVal val="#ppt_x"/>
                                          </p:val>
                                        </p:tav>
                                        <p:tav tm="100000">
                                          <p:val>
                                            <p:strVal val="#ppt_x"/>
                                          </p:val>
                                        </p:tav>
                                      </p:tavLst>
                                    </p:anim>
                                    <p:anim calcmode="lin" valueType="num">
                                      <p:cBhvr>
                                        <p:cTn id="9" dur="50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par>
                                <p:cTn id="23" presetID="47"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anim calcmode="lin" valueType="num">
                                      <p:cBhvr>
                                        <p:cTn id="26" dur="500" fill="hold"/>
                                        <p:tgtEl>
                                          <p:spTgt spid="36"/>
                                        </p:tgtEl>
                                        <p:attrNameLst>
                                          <p:attrName>ppt_x</p:attrName>
                                        </p:attrNameLst>
                                      </p:cBhvr>
                                      <p:tavLst>
                                        <p:tav tm="0">
                                          <p:val>
                                            <p:strVal val="#ppt_x"/>
                                          </p:val>
                                        </p:tav>
                                        <p:tav tm="100000">
                                          <p:val>
                                            <p:strVal val="#ppt_x"/>
                                          </p:val>
                                        </p:tav>
                                      </p:tavLst>
                                    </p:anim>
                                    <p:anim calcmode="lin" valueType="num">
                                      <p:cBhvr>
                                        <p:cTn id="27" dur="500" fill="hold"/>
                                        <p:tgtEl>
                                          <p:spTgt spid="3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anim calcmode="lin" valueType="num">
                                      <p:cBhvr>
                                        <p:cTn id="31" dur="500" fill="hold"/>
                                        <p:tgtEl>
                                          <p:spTgt spid="5"/>
                                        </p:tgtEl>
                                        <p:attrNameLst>
                                          <p:attrName>ppt_x</p:attrName>
                                        </p:attrNameLst>
                                      </p:cBhvr>
                                      <p:tavLst>
                                        <p:tav tm="0">
                                          <p:val>
                                            <p:strVal val="#ppt_x"/>
                                          </p:val>
                                        </p:tav>
                                        <p:tav tm="100000">
                                          <p:val>
                                            <p:strVal val="#ppt_x"/>
                                          </p:val>
                                        </p:tav>
                                      </p:tavLst>
                                    </p:anim>
                                    <p:anim calcmode="lin" valueType="num">
                                      <p:cBhvr>
                                        <p:cTn id="32" dur="500" fill="hold"/>
                                        <p:tgtEl>
                                          <p:spTgt spid="5"/>
                                        </p:tgtEl>
                                        <p:attrNameLst>
                                          <p:attrName>ppt_y</p:attrName>
                                        </p:attrNameLst>
                                      </p:cBhvr>
                                      <p:tavLst>
                                        <p:tav tm="0">
                                          <p:val>
                                            <p:strVal val="#ppt_y+.1"/>
                                          </p:val>
                                        </p:tav>
                                        <p:tav tm="100000">
                                          <p:val>
                                            <p:strVal val="#ppt_y"/>
                                          </p:val>
                                        </p:tav>
                                      </p:tavLst>
                                    </p:anim>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par>
                          <p:cTn id="37" fill="hold">
                            <p:stCondLst>
                              <p:cond delay="2000"/>
                            </p:stCondLst>
                            <p:childTnLst>
                              <p:par>
                                <p:cTn id="38" presetID="22" presetClass="entr" presetSubtype="1" fill="hold" nodeType="after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up)">
                                      <p:cBhvr>
                                        <p:cTn id="40" dur="500"/>
                                        <p:tgtEl>
                                          <p:spTgt spid="27"/>
                                        </p:tgtEl>
                                      </p:cBhvr>
                                    </p:animEffect>
                                  </p:childTnLst>
                                </p:cTn>
                              </p:par>
                              <p:par>
                                <p:cTn id="41" presetID="47"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anim calcmode="lin" valueType="num">
                                      <p:cBhvr>
                                        <p:cTn id="44" dur="500" fill="hold"/>
                                        <p:tgtEl>
                                          <p:spTgt spid="37"/>
                                        </p:tgtEl>
                                        <p:attrNameLst>
                                          <p:attrName>ppt_x</p:attrName>
                                        </p:attrNameLst>
                                      </p:cBhvr>
                                      <p:tavLst>
                                        <p:tav tm="0">
                                          <p:val>
                                            <p:strVal val="#ppt_x"/>
                                          </p:val>
                                        </p:tav>
                                        <p:tav tm="100000">
                                          <p:val>
                                            <p:strVal val="#ppt_x"/>
                                          </p:val>
                                        </p:tav>
                                      </p:tavLst>
                                    </p:anim>
                                    <p:anim calcmode="lin" valueType="num">
                                      <p:cBhvr>
                                        <p:cTn id="45" dur="500" fill="hold"/>
                                        <p:tgtEl>
                                          <p:spTgt spid="3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anim calcmode="lin" valueType="num">
                                      <p:cBhvr>
                                        <p:cTn id="49" dur="500" fill="hold"/>
                                        <p:tgtEl>
                                          <p:spTgt spid="6"/>
                                        </p:tgtEl>
                                        <p:attrNameLst>
                                          <p:attrName>ppt_x</p:attrName>
                                        </p:attrNameLst>
                                      </p:cBhvr>
                                      <p:tavLst>
                                        <p:tav tm="0">
                                          <p:val>
                                            <p:strVal val="#ppt_x"/>
                                          </p:val>
                                        </p:tav>
                                        <p:tav tm="100000">
                                          <p:val>
                                            <p:strVal val="#ppt_x"/>
                                          </p:val>
                                        </p:tav>
                                      </p:tavLst>
                                    </p:anim>
                                    <p:anim calcmode="lin" valueType="num">
                                      <p:cBhvr>
                                        <p:cTn id="50" dur="500" fill="hold"/>
                                        <p:tgtEl>
                                          <p:spTgt spid="6"/>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23" grpId="0"/>
      <p:bldP spid="24"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A953-385D-44E6-B6FF-A912D0E0A3E3}"/>
              </a:ext>
            </a:extLst>
          </p:cNvPr>
          <p:cNvSpPr>
            <a:spLocks noGrp="1"/>
          </p:cNvSpPr>
          <p:nvPr>
            <p:ph type="title"/>
          </p:nvPr>
        </p:nvSpPr>
        <p:spPr>
          <a:xfrm>
            <a:off x="1329785" y="195486"/>
            <a:ext cx="6484429" cy="568517"/>
          </a:xfrm>
        </p:spPr>
        <p:txBody>
          <a:bodyPr/>
          <a:lstStyle/>
          <a:p>
            <a:r>
              <a:rPr lang="nb-NO" dirty="0"/>
              <a:t>Azure File Sync – lab environment</a:t>
            </a:r>
          </a:p>
        </p:txBody>
      </p:sp>
      <p:sp>
        <p:nvSpPr>
          <p:cNvPr id="3" name="Rectangle 2">
            <a:extLst>
              <a:ext uri="{FF2B5EF4-FFF2-40B4-BE49-F238E27FC236}">
                <a16:creationId xmlns:a16="http://schemas.microsoft.com/office/drawing/2014/main" id="{2F42DB7A-E106-4258-A4C8-A4FA622A042B}"/>
              </a:ext>
            </a:extLst>
          </p:cNvPr>
          <p:cNvSpPr/>
          <p:nvPr/>
        </p:nvSpPr>
        <p:spPr>
          <a:xfrm>
            <a:off x="311754" y="1563638"/>
            <a:ext cx="6867637" cy="2677656"/>
          </a:xfrm>
          <a:prstGeom prst="rect">
            <a:avLst/>
          </a:prstGeom>
        </p:spPr>
        <p:txBody>
          <a:bodyPr wrap="square">
            <a:spAutoFit/>
          </a:bodyPr>
          <a:lstStyle/>
          <a:p>
            <a:pPr marL="171450" indent="-171450">
              <a:buFont typeface="Arial" panose="020B0604020202020204" pitchFamily="34" charset="0"/>
              <a:buChar char="•"/>
            </a:pPr>
            <a:r>
              <a:rPr lang="nb-NO" sz="1200" dirty="0"/>
              <a:t>Lability – </a:t>
            </a:r>
            <a:r>
              <a:rPr lang="en-US" sz="1200" dirty="0"/>
              <a:t>test lab deployment and configuration PowerShell module</a:t>
            </a:r>
            <a:endParaRPr lang="nb-NO" sz="1200" dirty="0"/>
          </a:p>
          <a:p>
            <a:pPr marL="171450" indent="-171450">
              <a:buFont typeface="Arial" panose="020B0604020202020204" pitchFamily="34" charset="0"/>
              <a:buChar char="•"/>
            </a:pPr>
            <a:r>
              <a:rPr lang="nb-NO" sz="1200" dirty="0"/>
              <a:t>Easily deploy (and re-deploy) full lab environments on Hyper-V in Windows 10 fully automated</a:t>
            </a:r>
          </a:p>
          <a:p>
            <a:pPr marL="171450" indent="-171450">
              <a:buFont typeface="Arial" panose="020B0604020202020204" pitchFamily="34" charset="0"/>
              <a:buChar char="•"/>
            </a:pPr>
            <a:r>
              <a:rPr lang="nb-NO" sz="1200" dirty="0"/>
              <a:t>Leverages PowerShell Desired State Configuration under-the-hood</a:t>
            </a:r>
          </a:p>
          <a:p>
            <a:endParaRPr lang="nb-NO" sz="1200" dirty="0"/>
          </a:p>
          <a:p>
            <a:endParaRPr lang="nb-NO" sz="1200" dirty="0"/>
          </a:p>
          <a:p>
            <a:r>
              <a:rPr lang="nb-NO" sz="1200" dirty="0"/>
              <a:t>Detailed introduction:</a:t>
            </a:r>
            <a:endParaRPr lang="nb-NO" sz="1200" dirty="0">
              <a:hlinkClick r:id="rId3"/>
            </a:endParaRPr>
          </a:p>
          <a:p>
            <a:r>
              <a:rPr lang="nb-NO" sz="1200" dirty="0">
                <a:hlinkClick r:id="rId3"/>
              </a:rPr>
              <a:t>http://www.powershell.no/hyper-v,/powershell/dsc/2017/07/19/lability.html</a:t>
            </a:r>
            <a:endParaRPr lang="nb-NO" sz="1200" dirty="0"/>
          </a:p>
          <a:p>
            <a:endParaRPr lang="nb-NO" sz="1200" dirty="0"/>
          </a:p>
          <a:p>
            <a:endParaRPr lang="nb-NO" sz="1200" dirty="0"/>
          </a:p>
          <a:p>
            <a:endParaRPr lang="nb-NO" sz="1200" dirty="0"/>
          </a:p>
          <a:p>
            <a:r>
              <a:rPr lang="nb-NO" sz="1200" dirty="0"/>
              <a:t>Configuration script for Azure File Sync lab used in this presentiation is available in GitHub:</a:t>
            </a:r>
          </a:p>
          <a:p>
            <a:r>
              <a:rPr lang="nb-NO" sz="1200" dirty="0">
                <a:hlinkClick r:id="rId4"/>
              </a:rPr>
              <a:t>https://github.com/nordicinfrastructureconference/2019</a:t>
            </a:r>
            <a:r>
              <a:rPr lang="nb-NO" sz="1200" dirty="0"/>
              <a:t> </a:t>
            </a:r>
          </a:p>
        </p:txBody>
      </p:sp>
      <p:pic>
        <p:nvPicPr>
          <p:cNvPr id="4" name="Picture 3">
            <a:extLst>
              <a:ext uri="{FF2B5EF4-FFF2-40B4-BE49-F238E27FC236}">
                <a16:creationId xmlns:a16="http://schemas.microsoft.com/office/drawing/2014/main" id="{65A78D45-536E-4CCE-901B-AD4760B9BE03}"/>
              </a:ext>
            </a:extLst>
          </p:cNvPr>
          <p:cNvPicPr>
            <a:picLocks noChangeAspect="1"/>
          </p:cNvPicPr>
          <p:nvPr/>
        </p:nvPicPr>
        <p:blipFill>
          <a:blip r:embed="rId5"/>
          <a:stretch>
            <a:fillRect/>
          </a:stretch>
        </p:blipFill>
        <p:spPr>
          <a:xfrm>
            <a:off x="7092280" y="2139702"/>
            <a:ext cx="1752381" cy="1314286"/>
          </a:xfrm>
          <a:prstGeom prst="rect">
            <a:avLst/>
          </a:prstGeom>
        </p:spPr>
      </p:pic>
    </p:spTree>
    <p:extLst>
      <p:ext uri="{BB962C8B-B14F-4D97-AF65-F5344CB8AC3E}">
        <p14:creationId xmlns:p14="http://schemas.microsoft.com/office/powerpoint/2010/main" val="12798775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442359"/>
        </a:solidFill>
        <a:effectLst/>
      </p:bgPr>
    </p:bg>
    <p:spTree>
      <p:nvGrpSpPr>
        <p:cNvPr id="1" name=""/>
        <p:cNvGrpSpPr/>
        <p:nvPr/>
      </p:nvGrpSpPr>
      <p:grpSpPr>
        <a:xfrm>
          <a:off x="0" y="0"/>
          <a:ext cx="0" cy="0"/>
          <a:chOff x="0" y="0"/>
          <a:chExt cx="0" cy="0"/>
        </a:xfrm>
      </p:grpSpPr>
      <p:pic>
        <p:nvPicPr>
          <p:cNvPr id="83" name="Graphic 82">
            <a:extLst>
              <a:ext uri="{FF2B5EF4-FFF2-40B4-BE49-F238E27FC236}">
                <a16:creationId xmlns:a16="http://schemas.microsoft.com/office/drawing/2014/main" id="{1660F060-E6F2-4169-A242-CDE2D9280B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08961" y="3696856"/>
            <a:ext cx="6038470" cy="1934968"/>
          </a:xfrm>
          <a:prstGeom prst="rect">
            <a:avLst/>
          </a:prstGeom>
        </p:spPr>
      </p:pic>
      <p:grpSp>
        <p:nvGrpSpPr>
          <p:cNvPr id="27" name="CIRCLE">
            <a:extLst>
              <a:ext uri="{FF2B5EF4-FFF2-40B4-BE49-F238E27FC236}">
                <a16:creationId xmlns:a16="http://schemas.microsoft.com/office/drawing/2014/main" id="{92BDBE93-0D02-4454-AD68-59A71E3407D9}"/>
              </a:ext>
            </a:extLst>
          </p:cNvPr>
          <p:cNvGrpSpPr/>
          <p:nvPr/>
        </p:nvGrpSpPr>
        <p:grpSpPr>
          <a:xfrm>
            <a:off x="-408960" y="-394291"/>
            <a:ext cx="2833201" cy="2850547"/>
            <a:chOff x="3967045" y="550462"/>
            <a:chExt cx="3080385" cy="3099245"/>
          </a:xfrm>
        </p:grpSpPr>
        <p:pic>
          <p:nvPicPr>
            <p:cNvPr id="23" name="Graphic 22">
              <a:extLst>
                <a:ext uri="{FF2B5EF4-FFF2-40B4-BE49-F238E27FC236}">
                  <a16:creationId xmlns:a16="http://schemas.microsoft.com/office/drawing/2014/main" id="{AEF04691-A66B-4AD7-8E7A-FAE5A8A78D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46131" y="1345591"/>
              <a:ext cx="2443353" cy="1177671"/>
            </a:xfrm>
            <a:prstGeom prst="rect">
              <a:avLst/>
            </a:prstGeom>
          </p:spPr>
        </p:pic>
        <p:grpSp>
          <p:nvGrpSpPr>
            <p:cNvPr id="26" name="Group 25">
              <a:extLst>
                <a:ext uri="{FF2B5EF4-FFF2-40B4-BE49-F238E27FC236}">
                  <a16:creationId xmlns:a16="http://schemas.microsoft.com/office/drawing/2014/main" id="{8DAC6A0F-339E-44D6-BE5F-2DA460A6B040}"/>
                </a:ext>
              </a:extLst>
            </p:cNvPr>
            <p:cNvGrpSpPr/>
            <p:nvPr/>
          </p:nvGrpSpPr>
          <p:grpSpPr>
            <a:xfrm>
              <a:off x="3967045" y="550462"/>
              <a:ext cx="3080385" cy="3099245"/>
              <a:chOff x="3967045" y="550462"/>
              <a:chExt cx="3080385" cy="3099245"/>
            </a:xfrm>
          </p:grpSpPr>
          <p:pic>
            <p:nvPicPr>
              <p:cNvPr id="17" name="Graphic 16">
                <a:extLst>
                  <a:ext uri="{FF2B5EF4-FFF2-40B4-BE49-F238E27FC236}">
                    <a16:creationId xmlns:a16="http://schemas.microsoft.com/office/drawing/2014/main" id="{C352A1C1-18D9-4054-91E6-7207808FA0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67045" y="550462"/>
                <a:ext cx="3080385" cy="3099245"/>
              </a:xfrm>
              <a:prstGeom prst="rect">
                <a:avLst/>
              </a:prstGeom>
            </p:spPr>
          </p:pic>
          <p:pic>
            <p:nvPicPr>
              <p:cNvPr id="25" name="Graphic 24">
                <a:extLst>
                  <a:ext uri="{FF2B5EF4-FFF2-40B4-BE49-F238E27FC236}">
                    <a16:creationId xmlns:a16="http://schemas.microsoft.com/office/drawing/2014/main" id="{77B16789-EF5E-4E33-9080-BC3CE40D853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20481" y="2344345"/>
                <a:ext cx="2208657" cy="915734"/>
              </a:xfrm>
              <a:prstGeom prst="rect">
                <a:avLst/>
              </a:prstGeom>
            </p:spPr>
          </p:pic>
        </p:grpSp>
      </p:grpSp>
      <p:pic>
        <p:nvPicPr>
          <p:cNvPr id="21" name="Azure Files Logo">
            <a:extLst>
              <a:ext uri="{FF2B5EF4-FFF2-40B4-BE49-F238E27FC236}">
                <a16:creationId xmlns:a16="http://schemas.microsoft.com/office/drawing/2014/main" id="{0D834B0D-67D8-4D71-8AB3-047922DA58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3144" y="612389"/>
            <a:ext cx="788558" cy="712488"/>
          </a:xfrm>
          <a:prstGeom prst="rect">
            <a:avLst/>
          </a:prstGeom>
        </p:spPr>
      </p:pic>
      <p:pic>
        <p:nvPicPr>
          <p:cNvPr id="32" name="Graphic 31">
            <a:extLst>
              <a:ext uri="{FF2B5EF4-FFF2-40B4-BE49-F238E27FC236}">
                <a16:creationId xmlns:a16="http://schemas.microsoft.com/office/drawing/2014/main" id="{A5B2B1B6-8B1E-4A74-B225-B853025B8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7851" y="2908319"/>
            <a:ext cx="6038470" cy="1934968"/>
          </a:xfrm>
          <a:prstGeom prst="rect">
            <a:avLst/>
          </a:prstGeom>
        </p:spPr>
      </p:pic>
      <p:pic>
        <p:nvPicPr>
          <p:cNvPr id="33" name="Graphic 32">
            <a:extLst>
              <a:ext uri="{FF2B5EF4-FFF2-40B4-BE49-F238E27FC236}">
                <a16:creationId xmlns:a16="http://schemas.microsoft.com/office/drawing/2014/main" id="{3414826D-0BCE-4961-8A22-93C66E4AAC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71384" y="3239912"/>
            <a:ext cx="7847010" cy="1999253"/>
          </a:xfrm>
          <a:prstGeom prst="rect">
            <a:avLst/>
          </a:prstGeom>
        </p:spPr>
      </p:pic>
      <p:pic>
        <p:nvPicPr>
          <p:cNvPr id="34" name="Graphic 33">
            <a:extLst>
              <a:ext uri="{FF2B5EF4-FFF2-40B4-BE49-F238E27FC236}">
                <a16:creationId xmlns:a16="http://schemas.microsoft.com/office/drawing/2014/main" id="{DDFE38EA-447B-4211-BD3B-9973CFB7D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21148298">
            <a:off x="-776100" y="3522460"/>
            <a:ext cx="4710821" cy="1883408"/>
          </a:xfrm>
          <a:prstGeom prst="rect">
            <a:avLst/>
          </a:prstGeom>
        </p:spPr>
      </p:pic>
      <p:pic>
        <p:nvPicPr>
          <p:cNvPr id="35" name="Graphic 34">
            <a:extLst>
              <a:ext uri="{FF2B5EF4-FFF2-40B4-BE49-F238E27FC236}">
                <a16:creationId xmlns:a16="http://schemas.microsoft.com/office/drawing/2014/main" id="{54560E1B-0F8B-4AE9-BDA5-F8E63AD4505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07106" y="4096787"/>
            <a:ext cx="5066750" cy="1393997"/>
          </a:xfrm>
          <a:prstGeom prst="rect">
            <a:avLst/>
          </a:prstGeom>
        </p:spPr>
      </p:pic>
      <p:pic>
        <p:nvPicPr>
          <p:cNvPr id="36" name="Graphic 35">
            <a:extLst>
              <a:ext uri="{FF2B5EF4-FFF2-40B4-BE49-F238E27FC236}">
                <a16:creationId xmlns:a16="http://schemas.microsoft.com/office/drawing/2014/main" id="{5C4D2C98-65E9-4EA5-B3CB-32B7C06EB69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46903" y="4216933"/>
            <a:ext cx="4889918" cy="1212836"/>
          </a:xfrm>
          <a:prstGeom prst="rect">
            <a:avLst/>
          </a:prstGeom>
        </p:spPr>
      </p:pic>
      <p:grpSp>
        <p:nvGrpSpPr>
          <p:cNvPr id="51" name="HQ Cluster">
            <a:extLst>
              <a:ext uri="{FF2B5EF4-FFF2-40B4-BE49-F238E27FC236}">
                <a16:creationId xmlns:a16="http://schemas.microsoft.com/office/drawing/2014/main" id="{5411E026-89D4-4949-82F5-EB9E9FFE0CBB}"/>
              </a:ext>
            </a:extLst>
          </p:cNvPr>
          <p:cNvGrpSpPr/>
          <p:nvPr/>
        </p:nvGrpSpPr>
        <p:grpSpPr>
          <a:xfrm>
            <a:off x="102569" y="2469146"/>
            <a:ext cx="1015278" cy="864231"/>
            <a:chOff x="4595158" y="2102152"/>
            <a:chExt cx="1353896" cy="1152471"/>
          </a:xfrm>
        </p:grpSpPr>
        <p:pic>
          <p:nvPicPr>
            <p:cNvPr id="43" name="Graphic 42">
              <a:extLst>
                <a:ext uri="{FF2B5EF4-FFF2-40B4-BE49-F238E27FC236}">
                  <a16:creationId xmlns:a16="http://schemas.microsoft.com/office/drawing/2014/main" id="{2A5204C3-9BB6-4A90-85C0-C16AB1CB16E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708322" y="2152329"/>
              <a:ext cx="491490" cy="704850"/>
            </a:xfrm>
            <a:prstGeom prst="rect">
              <a:avLst/>
            </a:prstGeom>
          </p:spPr>
        </p:pic>
        <p:pic>
          <p:nvPicPr>
            <p:cNvPr id="45" name="Graphic 44">
              <a:extLst>
                <a:ext uri="{FF2B5EF4-FFF2-40B4-BE49-F238E27FC236}">
                  <a16:creationId xmlns:a16="http://schemas.microsoft.com/office/drawing/2014/main" id="{D1F68C82-1077-4CF0-B767-C5867E795D1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256847" y="2152329"/>
              <a:ext cx="491490" cy="704850"/>
            </a:xfrm>
            <a:prstGeom prst="rect">
              <a:avLst/>
            </a:prstGeom>
          </p:spPr>
        </p:pic>
        <p:sp>
          <p:nvSpPr>
            <p:cNvPr id="48" name="Left Bracket 47">
              <a:extLst>
                <a:ext uri="{FF2B5EF4-FFF2-40B4-BE49-F238E27FC236}">
                  <a16:creationId xmlns:a16="http://schemas.microsoft.com/office/drawing/2014/main" id="{E6CB5F4F-6907-4379-854E-9A72D248451A}"/>
                </a:ext>
              </a:extLst>
            </p:cNvPr>
            <p:cNvSpPr/>
            <p:nvPr/>
          </p:nvSpPr>
          <p:spPr>
            <a:xfrm rot="5400000">
              <a:off x="5198930" y="1546832"/>
              <a:ext cx="81400" cy="1192039"/>
            </a:xfrm>
            <a:prstGeom prst="leftBracket">
              <a:avLst>
                <a:gd name="adj" fmla="val 0"/>
              </a:avLst>
            </a:prstGeom>
            <a:ln w="31750">
              <a:solidFill>
                <a:schemeClr val="bg1">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669">
                <a:defRPr/>
              </a:pPr>
              <a:endParaRPr lang="en-US" sz="1350">
                <a:solidFill>
                  <a:prstClr val="black"/>
                </a:solidFill>
                <a:latin typeface="Calibri" panose="020F0502020204030204"/>
              </a:endParaRPr>
            </a:p>
          </p:txBody>
        </p:sp>
        <p:sp>
          <p:nvSpPr>
            <p:cNvPr id="49" name="TextBox 48">
              <a:extLst>
                <a:ext uri="{FF2B5EF4-FFF2-40B4-BE49-F238E27FC236}">
                  <a16:creationId xmlns:a16="http://schemas.microsoft.com/office/drawing/2014/main" id="{78F6B12A-D332-4BE0-954D-C3BE3F34FF3F}"/>
                </a:ext>
              </a:extLst>
            </p:cNvPr>
            <p:cNvSpPr txBox="1"/>
            <p:nvPr/>
          </p:nvSpPr>
          <p:spPr>
            <a:xfrm>
              <a:off x="4595158" y="2854457"/>
              <a:ext cx="1353896" cy="400166"/>
            </a:xfrm>
            <a:prstGeom prst="rect">
              <a:avLst/>
            </a:prstGeom>
            <a:noFill/>
          </p:spPr>
          <p:txBody>
            <a:bodyPr wrap="none" rtlCol="0">
              <a:spAutoFit/>
            </a:bodyPr>
            <a:lstStyle/>
            <a:p>
              <a:pPr defTabSz="685669">
                <a:defRPr/>
              </a:pPr>
              <a:r>
                <a:rPr lang="en-US" sz="1350" dirty="0">
                  <a:solidFill>
                    <a:prstClr val="white"/>
                  </a:solidFill>
                  <a:latin typeface="Segoe UI" panose="020B0502040204020203" pitchFamily="34" charset="0"/>
                  <a:cs typeface="Segoe UI" panose="020B0502040204020203" pitchFamily="34" charset="0"/>
                </a:rPr>
                <a:t>HQ Cluster</a:t>
              </a:r>
            </a:p>
          </p:txBody>
        </p:sp>
      </p:grpSp>
      <p:grpSp>
        <p:nvGrpSpPr>
          <p:cNvPr id="52" name="Branch 1">
            <a:extLst>
              <a:ext uri="{FF2B5EF4-FFF2-40B4-BE49-F238E27FC236}">
                <a16:creationId xmlns:a16="http://schemas.microsoft.com/office/drawing/2014/main" id="{12A8D3E9-2FEC-489A-85C9-98E8FD3DB6AF}"/>
              </a:ext>
            </a:extLst>
          </p:cNvPr>
          <p:cNvGrpSpPr/>
          <p:nvPr/>
        </p:nvGrpSpPr>
        <p:grpSpPr>
          <a:xfrm>
            <a:off x="1479220" y="2064077"/>
            <a:ext cx="708848" cy="828073"/>
            <a:chOff x="6647518" y="1914739"/>
            <a:chExt cx="945264" cy="1104253"/>
          </a:xfrm>
        </p:grpSpPr>
        <p:pic>
          <p:nvPicPr>
            <p:cNvPr id="44" name="Graphic 43">
              <a:extLst>
                <a:ext uri="{FF2B5EF4-FFF2-40B4-BE49-F238E27FC236}">
                  <a16:creationId xmlns:a16="http://schemas.microsoft.com/office/drawing/2014/main" id="{8AE2E294-B43E-48CC-A5FF-989E8D86382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2760" y="1914739"/>
              <a:ext cx="491490" cy="704850"/>
            </a:xfrm>
            <a:prstGeom prst="rect">
              <a:avLst/>
            </a:prstGeom>
          </p:spPr>
        </p:pic>
        <p:sp>
          <p:nvSpPr>
            <p:cNvPr id="50" name="TextBox 49">
              <a:extLst>
                <a:ext uri="{FF2B5EF4-FFF2-40B4-BE49-F238E27FC236}">
                  <a16:creationId xmlns:a16="http://schemas.microsoft.com/office/drawing/2014/main" id="{6CC8A22D-7D92-4880-B098-22D8A949347E}"/>
                </a:ext>
              </a:extLst>
            </p:cNvPr>
            <p:cNvSpPr txBox="1"/>
            <p:nvPr/>
          </p:nvSpPr>
          <p:spPr>
            <a:xfrm>
              <a:off x="6647518" y="2618826"/>
              <a:ext cx="945264" cy="400166"/>
            </a:xfrm>
            <a:prstGeom prst="rect">
              <a:avLst/>
            </a:prstGeom>
            <a:noFill/>
          </p:spPr>
          <p:txBody>
            <a:bodyPr wrap="none" rtlCol="0">
              <a:spAutoFit/>
            </a:bodyPr>
            <a:lstStyle/>
            <a:p>
              <a:pPr defTabSz="685669">
                <a:defRPr/>
              </a:pPr>
              <a:r>
                <a:rPr lang="en-US" sz="1350" dirty="0">
                  <a:solidFill>
                    <a:prstClr val="white"/>
                  </a:solidFill>
                  <a:latin typeface="Segoe UI" panose="020B0502040204020203" pitchFamily="34" charset="0"/>
                  <a:cs typeface="Segoe UI" panose="020B0502040204020203" pitchFamily="34" charset="0"/>
                </a:rPr>
                <a:t>Branch</a:t>
              </a:r>
            </a:p>
          </p:txBody>
        </p:sp>
      </p:grpSp>
      <p:grpSp>
        <p:nvGrpSpPr>
          <p:cNvPr id="54" name="Branch 2">
            <a:extLst>
              <a:ext uri="{FF2B5EF4-FFF2-40B4-BE49-F238E27FC236}">
                <a16:creationId xmlns:a16="http://schemas.microsoft.com/office/drawing/2014/main" id="{6747AB1E-1A3F-44B8-BF3F-8B672F5B1C4B}"/>
              </a:ext>
            </a:extLst>
          </p:cNvPr>
          <p:cNvGrpSpPr/>
          <p:nvPr/>
        </p:nvGrpSpPr>
        <p:grpSpPr>
          <a:xfrm>
            <a:off x="2140770" y="1062943"/>
            <a:ext cx="708848" cy="828073"/>
            <a:chOff x="6647518" y="1914739"/>
            <a:chExt cx="945264" cy="1104253"/>
          </a:xfrm>
        </p:grpSpPr>
        <p:pic>
          <p:nvPicPr>
            <p:cNvPr id="55" name="Graphic 54">
              <a:extLst>
                <a:ext uri="{FF2B5EF4-FFF2-40B4-BE49-F238E27FC236}">
                  <a16:creationId xmlns:a16="http://schemas.microsoft.com/office/drawing/2014/main" id="{D673EAFF-AB4C-443E-B3E3-3FE7220E351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2760" y="1914739"/>
              <a:ext cx="491490" cy="704850"/>
            </a:xfrm>
            <a:prstGeom prst="rect">
              <a:avLst/>
            </a:prstGeom>
          </p:spPr>
        </p:pic>
        <p:sp>
          <p:nvSpPr>
            <p:cNvPr id="56" name="TextBox 55">
              <a:extLst>
                <a:ext uri="{FF2B5EF4-FFF2-40B4-BE49-F238E27FC236}">
                  <a16:creationId xmlns:a16="http://schemas.microsoft.com/office/drawing/2014/main" id="{C5E8CB9A-13AC-4B58-818D-8B13D80163E6}"/>
                </a:ext>
              </a:extLst>
            </p:cNvPr>
            <p:cNvSpPr txBox="1"/>
            <p:nvPr/>
          </p:nvSpPr>
          <p:spPr>
            <a:xfrm>
              <a:off x="6647518" y="2618826"/>
              <a:ext cx="945264" cy="400166"/>
            </a:xfrm>
            <a:prstGeom prst="rect">
              <a:avLst/>
            </a:prstGeom>
            <a:noFill/>
          </p:spPr>
          <p:txBody>
            <a:bodyPr wrap="none" rtlCol="0">
              <a:spAutoFit/>
            </a:bodyPr>
            <a:lstStyle/>
            <a:p>
              <a:pPr defTabSz="685669">
                <a:defRPr/>
              </a:pPr>
              <a:r>
                <a:rPr lang="en-US" sz="1350" dirty="0">
                  <a:solidFill>
                    <a:prstClr val="white"/>
                  </a:solidFill>
                  <a:latin typeface="Segoe UI" panose="020B0502040204020203" pitchFamily="34" charset="0"/>
                  <a:cs typeface="Segoe UI" panose="020B0502040204020203" pitchFamily="34" charset="0"/>
                </a:rPr>
                <a:t>Branch</a:t>
              </a:r>
            </a:p>
          </p:txBody>
        </p:sp>
      </p:grpSp>
      <p:sp>
        <p:nvSpPr>
          <p:cNvPr id="57" name="Centralize">
            <a:extLst>
              <a:ext uri="{FF2B5EF4-FFF2-40B4-BE49-F238E27FC236}">
                <a16:creationId xmlns:a16="http://schemas.microsoft.com/office/drawing/2014/main" id="{7C07FF2A-D183-4DEB-B6F2-EEA980D11ED0}"/>
              </a:ext>
            </a:extLst>
          </p:cNvPr>
          <p:cNvSpPr txBox="1"/>
          <p:nvPr/>
        </p:nvSpPr>
        <p:spPr>
          <a:xfrm>
            <a:off x="3405842" y="1513076"/>
            <a:ext cx="4135684" cy="369332"/>
          </a:xfrm>
          <a:prstGeom prst="rect">
            <a:avLst/>
          </a:prstGeom>
          <a:noFill/>
        </p:spPr>
        <p:txBody>
          <a:bodyPr wrap="none" rtlCol="0">
            <a:spAutoFit/>
          </a:bodyPr>
          <a:lstStyle/>
          <a:p>
            <a:pPr defTabSz="685669">
              <a:defRPr/>
            </a:pPr>
            <a:r>
              <a:rPr lang="en-US" dirty="0">
                <a:solidFill>
                  <a:prstClr val="white"/>
                </a:solidFill>
                <a:latin typeface="Segoe UI" panose="020B0502040204020203" pitchFamily="34" charset="0"/>
                <a:cs typeface="Segoe UI" panose="020B0502040204020203" pitchFamily="34" charset="0"/>
              </a:rPr>
              <a:t>Centralize file services in Azure storage</a:t>
            </a:r>
          </a:p>
        </p:txBody>
      </p:sp>
      <p:sp>
        <p:nvSpPr>
          <p:cNvPr id="58" name="Cache">
            <a:extLst>
              <a:ext uri="{FF2B5EF4-FFF2-40B4-BE49-F238E27FC236}">
                <a16:creationId xmlns:a16="http://schemas.microsoft.com/office/drawing/2014/main" id="{41C05720-68CE-4FDA-A3B1-BD72F140F7D2}"/>
              </a:ext>
            </a:extLst>
          </p:cNvPr>
          <p:cNvSpPr txBox="1"/>
          <p:nvPr/>
        </p:nvSpPr>
        <p:spPr>
          <a:xfrm>
            <a:off x="3405843" y="1940373"/>
            <a:ext cx="5643661" cy="369332"/>
          </a:xfrm>
          <a:prstGeom prst="rect">
            <a:avLst/>
          </a:prstGeom>
          <a:noFill/>
        </p:spPr>
        <p:txBody>
          <a:bodyPr wrap="none" rtlCol="0">
            <a:spAutoFit/>
          </a:bodyPr>
          <a:lstStyle/>
          <a:p>
            <a:pPr defTabSz="685669">
              <a:defRPr/>
            </a:pPr>
            <a:r>
              <a:rPr lang="en-US" dirty="0">
                <a:solidFill>
                  <a:prstClr val="white"/>
                </a:solidFill>
                <a:latin typeface="Segoe UI" panose="020B0502040204020203" pitchFamily="34" charset="0"/>
                <a:cs typeface="Segoe UI" panose="020B0502040204020203" pitchFamily="34" charset="0"/>
              </a:rPr>
              <a:t>Cache in multiple locations for fast, local performance</a:t>
            </a:r>
          </a:p>
        </p:txBody>
      </p:sp>
      <p:sp>
        <p:nvSpPr>
          <p:cNvPr id="59" name="Backup">
            <a:extLst>
              <a:ext uri="{FF2B5EF4-FFF2-40B4-BE49-F238E27FC236}">
                <a16:creationId xmlns:a16="http://schemas.microsoft.com/office/drawing/2014/main" id="{85D91CC0-912E-4A25-850A-D5AC5258B027}"/>
              </a:ext>
            </a:extLst>
          </p:cNvPr>
          <p:cNvSpPr txBox="1"/>
          <p:nvPr/>
        </p:nvSpPr>
        <p:spPr>
          <a:xfrm>
            <a:off x="3405842" y="2367670"/>
            <a:ext cx="4176528" cy="369332"/>
          </a:xfrm>
          <a:prstGeom prst="rect">
            <a:avLst/>
          </a:prstGeom>
          <a:noFill/>
        </p:spPr>
        <p:txBody>
          <a:bodyPr wrap="none" rtlCol="0">
            <a:spAutoFit/>
          </a:bodyPr>
          <a:lstStyle/>
          <a:p>
            <a:pPr defTabSz="685669">
              <a:defRPr/>
            </a:pPr>
            <a:r>
              <a:rPr lang="en-US" dirty="0">
                <a:solidFill>
                  <a:prstClr val="white"/>
                </a:solidFill>
                <a:latin typeface="Segoe UI" panose="020B0502040204020203" pitchFamily="34" charset="0"/>
                <a:cs typeface="Segoe UI" panose="020B0502040204020203" pitchFamily="34" charset="0"/>
              </a:rPr>
              <a:t>Utilize cloud-based backup and fast DR</a:t>
            </a:r>
          </a:p>
        </p:txBody>
      </p:sp>
      <p:sp>
        <p:nvSpPr>
          <p:cNvPr id="60" name="AFS HEDALINE">
            <a:extLst>
              <a:ext uri="{FF2B5EF4-FFF2-40B4-BE49-F238E27FC236}">
                <a16:creationId xmlns:a16="http://schemas.microsoft.com/office/drawing/2014/main" id="{6E9E8B15-2DA0-4C20-B419-BF1DD21F8B9A}"/>
              </a:ext>
            </a:extLst>
          </p:cNvPr>
          <p:cNvSpPr txBox="1"/>
          <p:nvPr/>
        </p:nvSpPr>
        <p:spPr>
          <a:xfrm>
            <a:off x="3387850" y="317320"/>
            <a:ext cx="4760599" cy="646331"/>
          </a:xfrm>
          <a:prstGeom prst="rect">
            <a:avLst/>
          </a:prstGeom>
          <a:noFill/>
        </p:spPr>
        <p:txBody>
          <a:bodyPr wrap="none" rtlCol="0">
            <a:spAutoFit/>
          </a:bodyPr>
          <a:lstStyle/>
          <a:p>
            <a:pPr defTabSz="685669">
              <a:defRPr/>
            </a:pPr>
            <a:r>
              <a:rPr lang="en-US" sz="3600" b="1" dirty="0">
                <a:solidFill>
                  <a:prstClr val="white"/>
                </a:solidFill>
                <a:latin typeface="Segoe UI" panose="020B0502040204020203" pitchFamily="34" charset="0"/>
                <a:cs typeface="Segoe UI" panose="020B0502040204020203" pitchFamily="34" charset="0"/>
              </a:rPr>
              <a:t>Azure File Sync recap</a:t>
            </a:r>
          </a:p>
        </p:txBody>
      </p:sp>
      <p:grpSp>
        <p:nvGrpSpPr>
          <p:cNvPr id="79" name="Line Branch 2">
            <a:extLst>
              <a:ext uri="{FF2B5EF4-FFF2-40B4-BE49-F238E27FC236}">
                <a16:creationId xmlns:a16="http://schemas.microsoft.com/office/drawing/2014/main" id="{80807B16-C62C-49E3-81A0-340BF904A850}"/>
              </a:ext>
            </a:extLst>
          </p:cNvPr>
          <p:cNvGrpSpPr/>
          <p:nvPr/>
        </p:nvGrpSpPr>
        <p:grpSpPr>
          <a:xfrm>
            <a:off x="1111342" y="812004"/>
            <a:ext cx="1149485" cy="250939"/>
            <a:chOff x="1481134" y="1082339"/>
            <a:chExt cx="1532864" cy="334632"/>
          </a:xfrm>
        </p:grpSpPr>
        <p:cxnSp>
          <p:nvCxnSpPr>
            <p:cNvPr id="64" name="Straight Connector 63">
              <a:extLst>
                <a:ext uri="{FF2B5EF4-FFF2-40B4-BE49-F238E27FC236}">
                  <a16:creationId xmlns:a16="http://schemas.microsoft.com/office/drawing/2014/main" id="{B25F1C89-815C-4D85-8CF5-9A52D83B06A6}"/>
                </a:ext>
              </a:extLst>
            </p:cNvPr>
            <p:cNvCxnSpPr>
              <a:cxnSpLocks/>
            </p:cNvCxnSpPr>
            <p:nvPr/>
          </p:nvCxnSpPr>
          <p:spPr>
            <a:xfrm>
              <a:off x="1481134" y="1291206"/>
              <a:ext cx="1532864" cy="125765"/>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9599398-2032-4079-8DC2-1E1D68E4EA71}"/>
                </a:ext>
              </a:extLst>
            </p:cNvPr>
            <p:cNvSpPr txBox="1"/>
            <p:nvPr/>
          </p:nvSpPr>
          <p:spPr>
            <a:xfrm rot="255551">
              <a:off x="2228912" y="1082339"/>
              <a:ext cx="752877" cy="307819"/>
            </a:xfrm>
            <a:prstGeom prst="rect">
              <a:avLst/>
            </a:prstGeom>
            <a:noFill/>
          </p:spPr>
          <p:txBody>
            <a:bodyPr wrap="none" rtlCol="0">
              <a:spAutoFit/>
            </a:bodyPr>
            <a:lstStyle/>
            <a:p>
              <a:pPr defTabSz="685669">
                <a:defRPr/>
              </a:pPr>
              <a:r>
                <a:rPr lang="en-US" sz="900" dirty="0">
                  <a:solidFill>
                    <a:prstClr val="white"/>
                  </a:solidFill>
                  <a:latin typeface="Calibri" panose="020F0502020204030204"/>
                </a:rPr>
                <a:t>file sync</a:t>
              </a:r>
            </a:p>
          </p:txBody>
        </p:sp>
      </p:grpSp>
      <p:grpSp>
        <p:nvGrpSpPr>
          <p:cNvPr id="80" name="Line Branch 1">
            <a:extLst>
              <a:ext uri="{FF2B5EF4-FFF2-40B4-BE49-F238E27FC236}">
                <a16:creationId xmlns:a16="http://schemas.microsoft.com/office/drawing/2014/main" id="{85601CF9-DD39-495A-9ACE-FE24AA45C75C}"/>
              </a:ext>
            </a:extLst>
          </p:cNvPr>
          <p:cNvGrpSpPr/>
          <p:nvPr/>
        </p:nvGrpSpPr>
        <p:grpSpPr>
          <a:xfrm>
            <a:off x="939919" y="1237982"/>
            <a:ext cx="666060" cy="804357"/>
            <a:chOff x="1252538" y="1650389"/>
            <a:chExt cx="888206" cy="1072628"/>
          </a:xfrm>
        </p:grpSpPr>
        <p:cxnSp>
          <p:nvCxnSpPr>
            <p:cNvPr id="70" name="Straight Connector 69">
              <a:extLst>
                <a:ext uri="{FF2B5EF4-FFF2-40B4-BE49-F238E27FC236}">
                  <a16:creationId xmlns:a16="http://schemas.microsoft.com/office/drawing/2014/main" id="{E8EEB790-7A69-480E-9A8C-BDCA95A37751}"/>
                </a:ext>
              </a:extLst>
            </p:cNvPr>
            <p:cNvCxnSpPr>
              <a:cxnSpLocks/>
            </p:cNvCxnSpPr>
            <p:nvPr/>
          </p:nvCxnSpPr>
          <p:spPr>
            <a:xfrm>
              <a:off x="1252538" y="1650389"/>
              <a:ext cx="888206" cy="1072628"/>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247DF52-43EE-4B9B-8640-673B4735FD1F}"/>
                </a:ext>
              </a:extLst>
            </p:cNvPr>
            <p:cNvSpPr txBox="1"/>
            <p:nvPr/>
          </p:nvSpPr>
          <p:spPr>
            <a:xfrm rot="3025556">
              <a:off x="1574529" y="2116515"/>
              <a:ext cx="752877" cy="307820"/>
            </a:xfrm>
            <a:prstGeom prst="rect">
              <a:avLst/>
            </a:prstGeom>
            <a:noFill/>
          </p:spPr>
          <p:txBody>
            <a:bodyPr wrap="none" rtlCol="0">
              <a:spAutoFit/>
            </a:bodyPr>
            <a:lstStyle/>
            <a:p>
              <a:pPr defTabSz="685669">
                <a:defRPr/>
              </a:pPr>
              <a:r>
                <a:rPr lang="en-US" sz="900" dirty="0">
                  <a:solidFill>
                    <a:prstClr val="white"/>
                  </a:solidFill>
                  <a:latin typeface="Calibri" panose="020F0502020204030204"/>
                </a:rPr>
                <a:t>file sync</a:t>
              </a:r>
            </a:p>
          </p:txBody>
        </p:sp>
      </p:grpSp>
      <p:grpSp>
        <p:nvGrpSpPr>
          <p:cNvPr id="81" name="Line HQ">
            <a:extLst>
              <a:ext uri="{FF2B5EF4-FFF2-40B4-BE49-F238E27FC236}">
                <a16:creationId xmlns:a16="http://schemas.microsoft.com/office/drawing/2014/main" id="{B8F61216-6460-4D64-B25C-06F45EDBC683}"/>
              </a:ext>
            </a:extLst>
          </p:cNvPr>
          <p:cNvGrpSpPr/>
          <p:nvPr/>
        </p:nvGrpSpPr>
        <p:grpSpPr>
          <a:xfrm>
            <a:off x="375159" y="1237982"/>
            <a:ext cx="259673" cy="1187885"/>
            <a:chOff x="499418" y="1650389"/>
            <a:chExt cx="346279" cy="1584071"/>
          </a:xfrm>
        </p:grpSpPr>
        <p:cxnSp>
          <p:nvCxnSpPr>
            <p:cNvPr id="73" name="Straight Connector 72">
              <a:extLst>
                <a:ext uri="{FF2B5EF4-FFF2-40B4-BE49-F238E27FC236}">
                  <a16:creationId xmlns:a16="http://schemas.microsoft.com/office/drawing/2014/main" id="{04EF2DCD-5F47-49AA-B662-CE29FEC3390C}"/>
                </a:ext>
              </a:extLst>
            </p:cNvPr>
            <p:cNvCxnSpPr>
              <a:cxnSpLocks/>
            </p:cNvCxnSpPr>
            <p:nvPr/>
          </p:nvCxnSpPr>
          <p:spPr>
            <a:xfrm flipH="1">
              <a:off x="764317" y="1650389"/>
              <a:ext cx="81380" cy="1584071"/>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1F7AE4F4-C2E4-421F-A8C8-8EE623C96E8B}"/>
                </a:ext>
              </a:extLst>
            </p:cNvPr>
            <p:cNvSpPr txBox="1"/>
            <p:nvPr/>
          </p:nvSpPr>
          <p:spPr>
            <a:xfrm rot="16363616">
              <a:off x="276889" y="2389207"/>
              <a:ext cx="752877" cy="307819"/>
            </a:xfrm>
            <a:prstGeom prst="rect">
              <a:avLst/>
            </a:prstGeom>
            <a:noFill/>
          </p:spPr>
          <p:txBody>
            <a:bodyPr wrap="none" rtlCol="0">
              <a:spAutoFit/>
            </a:bodyPr>
            <a:lstStyle/>
            <a:p>
              <a:pPr defTabSz="685669">
                <a:defRPr/>
              </a:pPr>
              <a:r>
                <a:rPr lang="en-US" sz="900" dirty="0">
                  <a:solidFill>
                    <a:prstClr val="white"/>
                  </a:solidFill>
                  <a:latin typeface="Calibri" panose="020F0502020204030204"/>
                </a:rPr>
                <a:t>file sync</a:t>
              </a:r>
            </a:p>
          </p:txBody>
        </p:sp>
      </p:grpSp>
    </p:spTree>
    <p:extLst>
      <p:ext uri="{BB962C8B-B14F-4D97-AF65-F5344CB8AC3E}">
        <p14:creationId xmlns:p14="http://schemas.microsoft.com/office/powerpoint/2010/main" val="148208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500" fill="hold"/>
                                        <p:tgtEl>
                                          <p:spTgt spid="32"/>
                                        </p:tgtEl>
                                        <p:attrNameLst>
                                          <p:attrName>ppt_x</p:attrName>
                                        </p:attrNameLst>
                                      </p:cBhvr>
                                      <p:tavLst>
                                        <p:tav tm="0">
                                          <p:val>
                                            <p:strVal val="1+#ppt_w/2"/>
                                          </p:val>
                                        </p:tav>
                                        <p:tav tm="100000">
                                          <p:val>
                                            <p:strVal val="#ppt_x"/>
                                          </p:val>
                                        </p:tav>
                                      </p:tavLst>
                                    </p:anim>
                                    <p:anim calcmode="lin" valueType="num">
                                      <p:cBhvr additive="base">
                                        <p:cTn id="8" dur="3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3500" fill="hold"/>
                                        <p:tgtEl>
                                          <p:spTgt spid="33"/>
                                        </p:tgtEl>
                                        <p:attrNameLst>
                                          <p:attrName>ppt_x</p:attrName>
                                        </p:attrNameLst>
                                      </p:cBhvr>
                                      <p:tavLst>
                                        <p:tav tm="0">
                                          <p:val>
                                            <p:strVal val="#ppt_x"/>
                                          </p:val>
                                        </p:tav>
                                        <p:tav tm="100000">
                                          <p:val>
                                            <p:strVal val="#ppt_x"/>
                                          </p:val>
                                        </p:tav>
                                      </p:tavLst>
                                    </p:anim>
                                    <p:anim calcmode="lin" valueType="num">
                                      <p:cBhvr additive="base">
                                        <p:cTn id="12" dur="3500" fill="hold"/>
                                        <p:tgtEl>
                                          <p:spTgt spid="33"/>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3000"/>
                                        <p:tgtEl>
                                          <p:spTgt spid="35"/>
                                        </p:tgtEl>
                                      </p:cBhvr>
                                    </p:animEffect>
                                    <p:anim calcmode="lin" valueType="num">
                                      <p:cBhvr>
                                        <p:cTn id="16" dur="3000" fill="hold"/>
                                        <p:tgtEl>
                                          <p:spTgt spid="35"/>
                                        </p:tgtEl>
                                        <p:attrNameLst>
                                          <p:attrName>ppt_x</p:attrName>
                                        </p:attrNameLst>
                                      </p:cBhvr>
                                      <p:tavLst>
                                        <p:tav tm="0">
                                          <p:val>
                                            <p:strVal val="#ppt_x"/>
                                          </p:val>
                                        </p:tav>
                                        <p:tav tm="100000">
                                          <p:val>
                                            <p:strVal val="#ppt_x"/>
                                          </p:val>
                                        </p:tav>
                                      </p:tavLst>
                                    </p:anim>
                                    <p:anim calcmode="lin" valueType="num">
                                      <p:cBhvr>
                                        <p:cTn id="17" dur="3000" fill="hold"/>
                                        <p:tgtEl>
                                          <p:spTgt spid="3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3000"/>
                                        <p:tgtEl>
                                          <p:spTgt spid="36"/>
                                        </p:tgtEl>
                                      </p:cBhvr>
                                    </p:animEffect>
                                    <p:anim calcmode="lin" valueType="num">
                                      <p:cBhvr>
                                        <p:cTn id="21" dur="3000" fill="hold"/>
                                        <p:tgtEl>
                                          <p:spTgt spid="36"/>
                                        </p:tgtEl>
                                        <p:attrNameLst>
                                          <p:attrName>ppt_x</p:attrName>
                                        </p:attrNameLst>
                                      </p:cBhvr>
                                      <p:tavLst>
                                        <p:tav tm="0">
                                          <p:val>
                                            <p:strVal val="#ppt_x"/>
                                          </p:val>
                                        </p:tav>
                                        <p:tav tm="100000">
                                          <p:val>
                                            <p:strVal val="#ppt_x"/>
                                          </p:val>
                                        </p:tav>
                                      </p:tavLst>
                                    </p:anim>
                                    <p:anim calcmode="lin" valueType="num">
                                      <p:cBhvr>
                                        <p:cTn id="22" dur="3000" fill="hold"/>
                                        <p:tgtEl>
                                          <p:spTgt spid="36"/>
                                        </p:tgtEl>
                                        <p:attrNameLst>
                                          <p:attrName>ppt_y</p:attrName>
                                        </p:attrNameLst>
                                      </p:cBhvr>
                                      <p:tavLst>
                                        <p:tav tm="0">
                                          <p:val>
                                            <p:strVal val="#ppt_y+.1"/>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3500" fill="hold"/>
                                        <p:tgtEl>
                                          <p:spTgt spid="34"/>
                                        </p:tgtEl>
                                        <p:attrNameLst>
                                          <p:attrName>ppt_x</p:attrName>
                                        </p:attrNameLst>
                                      </p:cBhvr>
                                      <p:tavLst>
                                        <p:tav tm="0">
                                          <p:val>
                                            <p:strVal val="0-#ppt_w/2"/>
                                          </p:val>
                                        </p:tav>
                                        <p:tav tm="100000">
                                          <p:val>
                                            <p:strVal val="#ppt_x"/>
                                          </p:val>
                                        </p:tav>
                                      </p:tavLst>
                                    </p:anim>
                                    <p:anim calcmode="lin" valueType="num">
                                      <p:cBhvr additive="base">
                                        <p:cTn id="26" dur="3500" fill="hold"/>
                                        <p:tgtEl>
                                          <p:spTgt spid="34"/>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2000"/>
                                        <p:tgtEl>
                                          <p:spTgt spid="60"/>
                                        </p:tgtEl>
                                      </p:cBhvr>
                                    </p:animEffect>
                                  </p:childTnLst>
                                </p:cTn>
                              </p:par>
                              <p:par>
                                <p:cTn id="30" presetID="42"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3500"/>
                                        <p:tgtEl>
                                          <p:spTgt spid="83"/>
                                        </p:tgtEl>
                                      </p:cBhvr>
                                    </p:animEffect>
                                    <p:anim calcmode="lin" valueType="num">
                                      <p:cBhvr>
                                        <p:cTn id="33" dur="3500" fill="hold"/>
                                        <p:tgtEl>
                                          <p:spTgt spid="83"/>
                                        </p:tgtEl>
                                        <p:attrNameLst>
                                          <p:attrName>ppt_x</p:attrName>
                                        </p:attrNameLst>
                                      </p:cBhvr>
                                      <p:tavLst>
                                        <p:tav tm="0">
                                          <p:val>
                                            <p:strVal val="#ppt_x"/>
                                          </p:val>
                                        </p:tav>
                                        <p:tav tm="100000">
                                          <p:val>
                                            <p:strVal val="#ppt_x"/>
                                          </p:val>
                                        </p:tav>
                                      </p:tavLst>
                                    </p:anim>
                                    <p:anim calcmode="lin" valueType="num">
                                      <p:cBhvr>
                                        <p:cTn id="34" dur="3500" fill="hold"/>
                                        <p:tgtEl>
                                          <p:spTgt spid="83"/>
                                        </p:tgtEl>
                                        <p:attrNameLst>
                                          <p:attrName>ppt_y</p:attrName>
                                        </p:attrNameLst>
                                      </p:cBhvr>
                                      <p:tavLst>
                                        <p:tav tm="0">
                                          <p:val>
                                            <p:strVal val="#ppt_y+.1"/>
                                          </p:val>
                                        </p:tav>
                                        <p:tav tm="100000">
                                          <p:val>
                                            <p:strVal val="#ppt_y"/>
                                          </p:val>
                                        </p:tav>
                                      </p:tavLst>
                                    </p:anim>
                                  </p:childTnLst>
                                </p:cTn>
                              </p:par>
                              <p:par>
                                <p:cTn id="35" presetID="22" presetClass="entr" presetSubtype="8"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par>
                                <p:cTn id="38" presetID="47"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anim calcmode="lin" valueType="num">
                                      <p:cBhvr>
                                        <p:cTn id="41" dur="1000" fill="hold"/>
                                        <p:tgtEl>
                                          <p:spTgt spid="27"/>
                                        </p:tgtEl>
                                        <p:attrNameLst>
                                          <p:attrName>ppt_x</p:attrName>
                                        </p:attrNameLst>
                                      </p:cBhvr>
                                      <p:tavLst>
                                        <p:tav tm="0">
                                          <p:val>
                                            <p:strVal val="#ppt_x"/>
                                          </p:val>
                                        </p:tav>
                                        <p:tav tm="100000">
                                          <p:val>
                                            <p:strVal val="#ppt_x"/>
                                          </p:val>
                                        </p:tav>
                                      </p:tavLst>
                                    </p:anim>
                                    <p:anim calcmode="lin" valueType="num">
                                      <p:cBhvr>
                                        <p:cTn id="42" dur="1000" fill="hold"/>
                                        <p:tgtEl>
                                          <p:spTgt spid="27"/>
                                        </p:tgtEl>
                                        <p:attrNameLst>
                                          <p:attrName>ppt_y</p:attrName>
                                        </p:attrNameLst>
                                      </p:cBhvr>
                                      <p:tavLst>
                                        <p:tav tm="0">
                                          <p:val>
                                            <p:strVal val="#ppt_y-.1"/>
                                          </p:val>
                                        </p:tav>
                                        <p:tav tm="100000">
                                          <p:val>
                                            <p:strVal val="#ppt_y"/>
                                          </p:val>
                                        </p:tav>
                                      </p:tavLst>
                                    </p:anim>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250"/>
                                        <p:tgtEl>
                                          <p:spTgt spid="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wipe(left)">
                                      <p:cBhvr>
                                        <p:cTn id="51" dur="500"/>
                                        <p:tgtEl>
                                          <p:spTgt spid="58"/>
                                        </p:tgtEl>
                                      </p:cBhvr>
                                    </p:animEffect>
                                  </p:childTnLst>
                                </p:cTn>
                              </p:par>
                              <p:par>
                                <p:cTn id="52" presetID="22" presetClass="entr" presetSubtype="8" fill="hold" nodeType="with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wipe(left)">
                                      <p:cBhvr>
                                        <p:cTn id="54" dur="500"/>
                                        <p:tgtEl>
                                          <p:spTgt spid="79"/>
                                        </p:tgtEl>
                                      </p:cBhvr>
                                    </p:animEffect>
                                  </p:childTnLst>
                                </p:cTn>
                              </p:par>
                              <p:par>
                                <p:cTn id="55" presetID="22" presetClass="entr" presetSubtype="1"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up)">
                                      <p:cBhvr>
                                        <p:cTn id="57" dur="500"/>
                                        <p:tgtEl>
                                          <p:spTgt spid="80"/>
                                        </p:tgtEl>
                                      </p:cBhvr>
                                    </p:animEffect>
                                  </p:childTnLst>
                                </p:cTn>
                              </p:par>
                              <p:par>
                                <p:cTn id="58" presetID="22" presetClass="entr" presetSubtype="1" fill="hold"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up)">
                                      <p:cBhvr>
                                        <p:cTn id="60" dur="500"/>
                                        <p:tgtEl>
                                          <p:spTgt spid="81"/>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fade">
                                      <p:cBhvr>
                                        <p:cTn id="68" dur="500"/>
                                        <p:tgtEl>
                                          <p:spTgt spid="52"/>
                                        </p:tgtEl>
                                      </p:cBhvr>
                                    </p:animEffect>
                                  </p:childTnLst>
                                </p:cTn>
                              </p:par>
                            </p:childTnLst>
                          </p:cTn>
                        </p:par>
                        <p:par>
                          <p:cTn id="69" fill="hold">
                            <p:stCondLst>
                              <p:cond delay="1500"/>
                            </p:stCondLst>
                            <p:childTnLst>
                              <p:par>
                                <p:cTn id="70" presetID="10" presetClass="entr" presetSubtype="0" fill="hold"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wipe(left)">
                                      <p:cBhvr>
                                        <p:cTn id="7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AD95-0EF1-4BAA-91A4-F564BB0D1E8A}"/>
              </a:ext>
            </a:extLst>
          </p:cNvPr>
          <p:cNvSpPr>
            <a:spLocks noGrp="1"/>
          </p:cNvSpPr>
          <p:nvPr>
            <p:ph type="title"/>
          </p:nvPr>
        </p:nvSpPr>
        <p:spPr>
          <a:xfrm>
            <a:off x="3203848" y="195486"/>
            <a:ext cx="3096344" cy="568517"/>
          </a:xfrm>
        </p:spPr>
        <p:txBody>
          <a:bodyPr/>
          <a:lstStyle/>
          <a:p>
            <a:r>
              <a:rPr lang="nb-NO" dirty="0"/>
              <a:t>Key takeaways</a:t>
            </a:r>
          </a:p>
        </p:txBody>
      </p:sp>
      <p:grpSp>
        <p:nvGrpSpPr>
          <p:cNvPr id="3" name="Group 2">
            <a:extLst>
              <a:ext uri="{FF2B5EF4-FFF2-40B4-BE49-F238E27FC236}">
                <a16:creationId xmlns:a16="http://schemas.microsoft.com/office/drawing/2014/main" id="{97F31EB9-0D2F-4D90-A4D8-18402D1043D4}"/>
              </a:ext>
            </a:extLst>
          </p:cNvPr>
          <p:cNvGrpSpPr/>
          <p:nvPr/>
        </p:nvGrpSpPr>
        <p:grpSpPr>
          <a:xfrm>
            <a:off x="692133" y="1203598"/>
            <a:ext cx="7048220" cy="1267150"/>
            <a:chOff x="4195536" y="411342"/>
            <a:chExt cx="9084013" cy="1292558"/>
          </a:xfrm>
        </p:grpSpPr>
        <p:sp>
          <p:nvSpPr>
            <p:cNvPr id="4" name="Freeform 16">
              <a:extLst>
                <a:ext uri="{FF2B5EF4-FFF2-40B4-BE49-F238E27FC236}">
                  <a16:creationId xmlns:a16="http://schemas.microsoft.com/office/drawing/2014/main" id="{CDC6AB6E-9C46-4DCB-ACE5-2FDBC19BE3A2}"/>
                </a:ext>
              </a:extLst>
            </p:cNvPr>
            <p:cNvSpPr/>
            <p:nvPr/>
          </p:nvSpPr>
          <p:spPr>
            <a:xfrm>
              <a:off x="4195536" y="684294"/>
              <a:ext cx="826556" cy="643923"/>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a:t>
              </a:r>
            </a:p>
          </p:txBody>
        </p:sp>
        <p:sp>
          <p:nvSpPr>
            <p:cNvPr id="5" name="Rectangle 4">
              <a:extLst>
                <a:ext uri="{FF2B5EF4-FFF2-40B4-BE49-F238E27FC236}">
                  <a16:creationId xmlns:a16="http://schemas.microsoft.com/office/drawing/2014/main" id="{E6CD2E8B-0AC1-4E9D-AF5A-43DEBD276B76}"/>
                </a:ext>
              </a:extLst>
            </p:cNvPr>
            <p:cNvSpPr/>
            <p:nvPr/>
          </p:nvSpPr>
          <p:spPr>
            <a:xfrm>
              <a:off x="5267326" y="411342"/>
              <a:ext cx="8012223" cy="1292558"/>
            </a:xfrm>
            <a:prstGeom prst="rect">
              <a:avLst/>
            </a:prstGeom>
          </p:spPr>
          <p:txBody>
            <a:bodyPr wrap="square" lIns="179234" tIns="143387" rIns="179234" bIns="143387">
              <a:spAutoFit/>
            </a:bodyPr>
            <a:lstStyle/>
            <a:p>
              <a:pPr defTabSz="913788">
                <a:lnSpc>
                  <a:spcPct val="90000"/>
                </a:lnSpc>
                <a:defRPr/>
              </a:pPr>
              <a:r>
                <a:rPr lang="en-US" sz="2353" dirty="0">
                  <a:solidFill>
                    <a:schemeClr val="tx2"/>
                  </a:solidFill>
                  <a:cs typeface="Segoe UI Light" panose="020B0502040204020203" pitchFamily="34" charset="0"/>
                </a:rPr>
                <a:t>Take advantage of cloud storage by not compromising on prem experience.</a:t>
              </a:r>
            </a:p>
          </p:txBody>
        </p:sp>
      </p:grpSp>
      <p:sp>
        <p:nvSpPr>
          <p:cNvPr id="9" name="Rectangle 8">
            <a:extLst>
              <a:ext uri="{FF2B5EF4-FFF2-40B4-BE49-F238E27FC236}">
                <a16:creationId xmlns:a16="http://schemas.microsoft.com/office/drawing/2014/main" id="{244BF2D0-E65E-461C-B5F7-E394FD92D448}"/>
              </a:ext>
            </a:extLst>
          </p:cNvPr>
          <p:cNvSpPr/>
          <p:nvPr/>
        </p:nvSpPr>
        <p:spPr>
          <a:xfrm>
            <a:off x="1523727" y="2499742"/>
            <a:ext cx="6853914" cy="941291"/>
          </a:xfrm>
          <a:prstGeom prst="rect">
            <a:avLst/>
          </a:prstGeom>
        </p:spPr>
        <p:txBody>
          <a:bodyPr wrap="square" lIns="179234" tIns="143387" rIns="179234" bIns="143387">
            <a:spAutoFit/>
          </a:bodyPr>
          <a:lstStyle/>
          <a:p>
            <a:pPr defTabSz="913788">
              <a:lnSpc>
                <a:spcPct val="90000"/>
              </a:lnSpc>
              <a:defRPr/>
            </a:pPr>
            <a:r>
              <a:rPr lang="en-US" sz="2353" dirty="0">
                <a:solidFill>
                  <a:schemeClr val="tx2"/>
                </a:solidFill>
                <a:cs typeface="Segoe UI Light" panose="020B0502040204020203" pitchFamily="34" charset="0"/>
              </a:rPr>
              <a:t>Reclaim your on premises storage space for other purpose</a:t>
            </a:r>
          </a:p>
        </p:txBody>
      </p:sp>
      <p:sp>
        <p:nvSpPr>
          <p:cNvPr id="10" name="Freeform 16">
            <a:extLst>
              <a:ext uri="{FF2B5EF4-FFF2-40B4-BE49-F238E27FC236}">
                <a16:creationId xmlns:a16="http://schemas.microsoft.com/office/drawing/2014/main" id="{332E8774-216C-4DFB-9002-D566B3429F91}"/>
              </a:ext>
            </a:extLst>
          </p:cNvPr>
          <p:cNvSpPr/>
          <p:nvPr/>
        </p:nvSpPr>
        <p:spPr>
          <a:xfrm>
            <a:off x="708979" y="2654754"/>
            <a:ext cx="641320" cy="631265"/>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p>
        </p:txBody>
      </p:sp>
      <p:grpSp>
        <p:nvGrpSpPr>
          <p:cNvPr id="11" name="Group 10">
            <a:extLst>
              <a:ext uri="{FF2B5EF4-FFF2-40B4-BE49-F238E27FC236}">
                <a16:creationId xmlns:a16="http://schemas.microsoft.com/office/drawing/2014/main" id="{8A13C5D6-D769-4446-87E7-A130A7B794D2}"/>
              </a:ext>
            </a:extLst>
          </p:cNvPr>
          <p:cNvGrpSpPr/>
          <p:nvPr/>
        </p:nvGrpSpPr>
        <p:grpSpPr>
          <a:xfrm>
            <a:off x="716326" y="3632182"/>
            <a:ext cx="8176154" cy="1114031"/>
            <a:chOff x="1759255" y="4291473"/>
            <a:chExt cx="8340103" cy="1136368"/>
          </a:xfrm>
        </p:grpSpPr>
        <p:sp>
          <p:nvSpPr>
            <p:cNvPr id="12" name="Rectangle 11">
              <a:extLst>
                <a:ext uri="{FF2B5EF4-FFF2-40B4-BE49-F238E27FC236}">
                  <a16:creationId xmlns:a16="http://schemas.microsoft.com/office/drawing/2014/main" id="{259B0522-8620-49B8-8A8D-E4CDF5E62AC6}"/>
                </a:ext>
              </a:extLst>
            </p:cNvPr>
            <p:cNvSpPr/>
            <p:nvPr/>
          </p:nvSpPr>
          <p:spPr>
            <a:xfrm>
              <a:off x="2614756" y="4291473"/>
              <a:ext cx="7484602" cy="1136368"/>
            </a:xfrm>
            <a:prstGeom prst="rect">
              <a:avLst/>
            </a:prstGeom>
          </p:spPr>
          <p:txBody>
            <a:bodyPr wrap="square" lIns="179234" tIns="143387" rIns="179234" bIns="143387">
              <a:spAutoFit/>
            </a:bodyPr>
            <a:lstStyle/>
            <a:p>
              <a:pPr defTabSz="671908">
                <a:lnSpc>
                  <a:spcPct val="90000"/>
                </a:lnSpc>
                <a:defRPr/>
              </a:pPr>
              <a:r>
                <a:rPr lang="en-US" sz="2353" dirty="0">
                  <a:solidFill>
                    <a:schemeClr val="tx2"/>
                  </a:solidFill>
                  <a:cs typeface="Segoe UI Light" panose="020B0502040204020203" pitchFamily="34" charset="0"/>
                </a:rPr>
                <a:t>Easy to get started</a:t>
              </a:r>
            </a:p>
            <a:p>
              <a:pPr marL="742950" lvl="1" indent="-285750" defTabSz="671908">
                <a:lnSpc>
                  <a:spcPct val="90000"/>
                </a:lnSpc>
                <a:buFont typeface="Arial" panose="020B0604020202020204" pitchFamily="34" charset="0"/>
                <a:buChar char="•"/>
                <a:defRPr/>
              </a:pPr>
              <a:r>
                <a:rPr lang="en-US" dirty="0">
                  <a:solidFill>
                    <a:schemeClr val="tx2"/>
                  </a:solidFill>
                  <a:cs typeface="Segoe UI Light" panose="020B0502040204020203" pitchFamily="34" charset="0"/>
                </a:rPr>
                <a:t>Provision Sync Service and storage account in Azure</a:t>
              </a:r>
            </a:p>
            <a:p>
              <a:pPr marL="742950" lvl="1" indent="-285750" defTabSz="671908">
                <a:lnSpc>
                  <a:spcPct val="90000"/>
                </a:lnSpc>
                <a:buFont typeface="Arial" panose="020B0604020202020204" pitchFamily="34" charset="0"/>
                <a:buChar char="•"/>
                <a:defRPr/>
              </a:pPr>
              <a:r>
                <a:rPr lang="en-US" dirty="0">
                  <a:solidFill>
                    <a:schemeClr val="tx2"/>
                  </a:solidFill>
                  <a:cs typeface="Segoe UI Light" panose="020B0502040204020203" pitchFamily="34" charset="0"/>
                </a:rPr>
                <a:t>Install and configure agent</a:t>
              </a:r>
            </a:p>
          </p:txBody>
        </p:sp>
        <p:sp>
          <p:nvSpPr>
            <p:cNvPr id="13" name="Freeform 16">
              <a:extLst>
                <a:ext uri="{FF2B5EF4-FFF2-40B4-BE49-F238E27FC236}">
                  <a16:creationId xmlns:a16="http://schemas.microsoft.com/office/drawing/2014/main" id="{5F3884C3-76D3-4826-ADC0-2C81EBF2B22E}"/>
                </a:ext>
              </a:extLst>
            </p:cNvPr>
            <p:cNvSpPr/>
            <p:nvPr/>
          </p:nvSpPr>
          <p:spPr>
            <a:xfrm>
              <a:off x="1759255" y="4291473"/>
              <a:ext cx="654180" cy="643923"/>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932384">
                <a:lnSpc>
                  <a:spcPct val="90000"/>
                </a:lnSpc>
                <a:defRPr/>
              </a:pPr>
              <a:r>
                <a:rPr lang="en-US" sz="2941"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3</a:t>
              </a:r>
            </a:p>
          </p:txBody>
        </p:sp>
      </p:grpSp>
    </p:spTree>
    <p:extLst>
      <p:ext uri="{BB962C8B-B14F-4D97-AF65-F5344CB8AC3E}">
        <p14:creationId xmlns:p14="http://schemas.microsoft.com/office/powerpoint/2010/main" val="1941767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750"/>
                                        <p:tgtEl>
                                          <p:spTgt spid="11"/>
                                        </p:tgtEl>
                                      </p:cBhvr>
                                    </p:animEffect>
                                    <p:anim calcmode="lin" valueType="num">
                                      <p:cBhvr>
                                        <p:cTn id="14" dur="750" fill="hold"/>
                                        <p:tgtEl>
                                          <p:spTgt spid="11"/>
                                        </p:tgtEl>
                                        <p:attrNameLst>
                                          <p:attrName>ppt_x</p:attrName>
                                        </p:attrNameLst>
                                      </p:cBhvr>
                                      <p:tavLst>
                                        <p:tav tm="0">
                                          <p:val>
                                            <p:strVal val="#ppt_x"/>
                                          </p:val>
                                        </p:tav>
                                        <p:tav tm="100000">
                                          <p:val>
                                            <p:strVal val="#ppt_x"/>
                                          </p:val>
                                        </p:tav>
                                      </p:tavLst>
                                    </p:anim>
                                    <p:anim calcmode="lin" valueType="num">
                                      <p:cBhvr>
                                        <p:cTn id="15" dur="7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C201-9B3F-43C8-A4CB-23E38B966BBB}"/>
              </a:ext>
            </a:extLst>
          </p:cNvPr>
          <p:cNvSpPr>
            <a:spLocks noGrp="1"/>
          </p:cNvSpPr>
          <p:nvPr>
            <p:ph type="title" idx="4294967295"/>
          </p:nvPr>
        </p:nvSpPr>
        <p:spPr>
          <a:xfrm>
            <a:off x="89876" y="106582"/>
            <a:ext cx="8536041" cy="594115"/>
          </a:xfrm>
        </p:spPr>
        <p:txBody>
          <a:bodyPr/>
          <a:lstStyle/>
          <a:p>
            <a:r>
              <a:rPr lang="en-US" dirty="0"/>
              <a:t>Sessions from Ignite 2018</a:t>
            </a:r>
          </a:p>
        </p:txBody>
      </p:sp>
      <p:pic>
        <p:nvPicPr>
          <p:cNvPr id="3" name="Picture 2">
            <a:extLst>
              <a:ext uri="{FF2B5EF4-FFF2-40B4-BE49-F238E27FC236}">
                <a16:creationId xmlns:a16="http://schemas.microsoft.com/office/drawing/2014/main" id="{72B3983B-C623-441A-81B7-30344F49C737}"/>
              </a:ext>
            </a:extLst>
          </p:cNvPr>
          <p:cNvPicPr>
            <a:picLocks noChangeAspect="1"/>
          </p:cNvPicPr>
          <p:nvPr/>
        </p:nvPicPr>
        <p:blipFill>
          <a:blip r:embed="rId3"/>
          <a:stretch>
            <a:fillRect/>
          </a:stretch>
        </p:blipFill>
        <p:spPr>
          <a:xfrm>
            <a:off x="467544" y="1275606"/>
            <a:ext cx="7514286" cy="3180952"/>
          </a:xfrm>
          <a:prstGeom prst="rect">
            <a:avLst/>
          </a:prstGeom>
        </p:spPr>
      </p:pic>
    </p:spTree>
    <p:extLst>
      <p:ext uri="{BB962C8B-B14F-4D97-AF65-F5344CB8AC3E}">
        <p14:creationId xmlns:p14="http://schemas.microsoft.com/office/powerpoint/2010/main" val="423049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90522" y="1419622"/>
            <a:ext cx="8740142" cy="4622419"/>
          </a:xfrm>
        </p:spPr>
        <p:txBody>
          <a:bodyPr/>
          <a:lstStyle/>
          <a:p>
            <a:r>
              <a:rPr lang="en-US" dirty="0"/>
              <a:t>Azure File Sync documentation</a:t>
            </a:r>
          </a:p>
          <a:p>
            <a:pPr lvl="1"/>
            <a:r>
              <a:rPr lang="en-US" sz="1200" dirty="0">
                <a:hlinkClick r:id="rId3"/>
              </a:rPr>
              <a:t>https://docs.microsoft.com/en-us/azure/storage/files/storage-files-planning</a:t>
            </a:r>
            <a:r>
              <a:rPr lang="en-US" sz="1200" dirty="0"/>
              <a:t> </a:t>
            </a:r>
          </a:p>
          <a:p>
            <a:pPr lvl="1"/>
            <a:r>
              <a:rPr lang="en-US" sz="1200" dirty="0">
                <a:hlinkClick r:id="rId4"/>
              </a:rPr>
              <a:t>https://docs.microsoft.com/en-us/azure/storage/files/storage-sync-files-planning</a:t>
            </a:r>
            <a:endParaRPr lang="en-US" sz="1200" dirty="0"/>
          </a:p>
          <a:p>
            <a:pPr lvl="1"/>
            <a:r>
              <a:rPr lang="en-US" sz="1200" dirty="0">
                <a:hlinkClick r:id="rId5"/>
              </a:rPr>
              <a:t>https://docs.microsoft.com/en-us/azure/storage/files/storage-sync-files-deployment-guide</a:t>
            </a:r>
            <a:r>
              <a:rPr lang="en-US" sz="1200" dirty="0"/>
              <a:t> </a:t>
            </a:r>
          </a:p>
          <a:p>
            <a:endParaRPr lang="en-US" dirty="0"/>
          </a:p>
          <a:p>
            <a:r>
              <a:rPr lang="en-US" dirty="0"/>
              <a:t>Lability – build an automated Azure File Sync lab environment</a:t>
            </a:r>
          </a:p>
          <a:p>
            <a:pPr lvl="2"/>
            <a:r>
              <a:rPr lang="en-US" sz="1200" dirty="0">
                <a:hlinkClick r:id="rId6"/>
              </a:rPr>
              <a:t>http://www.powershell.no/hyper-v,/powershell/dsc/2017/07/19/lability.html</a:t>
            </a:r>
            <a:endParaRPr lang="en-US" sz="1200" dirty="0"/>
          </a:p>
          <a:p>
            <a:pPr lvl="2"/>
            <a:r>
              <a:rPr lang="en-US" sz="1200" dirty="0">
                <a:hlinkClick r:id="rId7"/>
              </a:rPr>
              <a:t>https://github.com/janegilring/PSCommunity/tree/master/Lability</a:t>
            </a:r>
            <a:r>
              <a:rPr lang="en-US" sz="1200" dirty="0"/>
              <a:t>  </a:t>
            </a:r>
          </a:p>
          <a:p>
            <a:endParaRPr lang="en-US" dirty="0"/>
          </a:p>
          <a:p>
            <a:endParaRPr lang="en-US" dirty="0"/>
          </a:p>
          <a:p>
            <a:endParaRPr lang="en-US" dirty="0"/>
          </a:p>
          <a:p>
            <a:r>
              <a:rPr lang="en-US" dirty="0"/>
              <a:t> </a:t>
            </a:r>
          </a:p>
        </p:txBody>
      </p:sp>
      <p:sp>
        <p:nvSpPr>
          <p:cNvPr id="17" name="Title 16"/>
          <p:cNvSpPr>
            <a:spLocks noGrp="1"/>
          </p:cNvSpPr>
          <p:nvPr>
            <p:ph type="title"/>
          </p:nvPr>
        </p:nvSpPr>
        <p:spPr>
          <a:xfrm>
            <a:off x="3275856" y="251386"/>
            <a:ext cx="8741880" cy="674749"/>
          </a:xfrm>
        </p:spPr>
        <p:txBody>
          <a:bodyPr/>
          <a:lstStyle/>
          <a:p>
            <a:r>
              <a:rPr lang="en-US" dirty="0"/>
              <a:t>Resources</a:t>
            </a:r>
          </a:p>
        </p:txBody>
      </p:sp>
    </p:spTree>
    <p:extLst>
      <p:ext uri="{BB962C8B-B14F-4D97-AF65-F5344CB8AC3E}">
        <p14:creationId xmlns:p14="http://schemas.microsoft.com/office/powerpoint/2010/main" val="84581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ADD29-F94C-4B57-A345-FE3065DD6E25}"/>
              </a:ext>
            </a:extLst>
          </p:cNvPr>
          <p:cNvSpPr>
            <a:spLocks noGrp="1"/>
          </p:cNvSpPr>
          <p:nvPr>
            <p:ph type="title"/>
          </p:nvPr>
        </p:nvSpPr>
        <p:spPr>
          <a:xfrm>
            <a:off x="395536" y="195486"/>
            <a:ext cx="8229600" cy="914400"/>
          </a:xfrm>
        </p:spPr>
        <p:txBody>
          <a:bodyPr/>
          <a:lstStyle/>
          <a:p>
            <a:r>
              <a:rPr lang="en-US" dirty="0"/>
              <a:t>Contact info</a:t>
            </a:r>
            <a:endParaRPr lang="nb-NO" dirty="0"/>
          </a:p>
        </p:txBody>
      </p:sp>
      <p:pic>
        <p:nvPicPr>
          <p:cNvPr id="4" name="Picture 3">
            <a:extLst>
              <a:ext uri="{FF2B5EF4-FFF2-40B4-BE49-F238E27FC236}">
                <a16:creationId xmlns:a16="http://schemas.microsoft.com/office/drawing/2014/main" id="{BAD9FAC0-68FF-4EE8-9361-5E06F8458035}"/>
              </a:ext>
            </a:extLst>
          </p:cNvPr>
          <p:cNvPicPr>
            <a:picLocks noChangeAspect="1"/>
          </p:cNvPicPr>
          <p:nvPr/>
        </p:nvPicPr>
        <p:blipFill>
          <a:blip r:embed="rId3"/>
          <a:stretch>
            <a:fillRect/>
          </a:stretch>
        </p:blipFill>
        <p:spPr>
          <a:xfrm>
            <a:off x="1619672" y="1419622"/>
            <a:ext cx="5704762" cy="1828571"/>
          </a:xfrm>
          <a:prstGeom prst="rect">
            <a:avLst/>
          </a:prstGeom>
        </p:spPr>
      </p:pic>
      <p:sp>
        <p:nvSpPr>
          <p:cNvPr id="5" name="Title 1">
            <a:extLst>
              <a:ext uri="{FF2B5EF4-FFF2-40B4-BE49-F238E27FC236}">
                <a16:creationId xmlns:a16="http://schemas.microsoft.com/office/drawing/2014/main" id="{C8DC8281-A745-4BDE-A1E9-4682B8972A6D}"/>
              </a:ext>
            </a:extLst>
          </p:cNvPr>
          <p:cNvSpPr txBox="1">
            <a:spLocks/>
          </p:cNvSpPr>
          <p:nvPr/>
        </p:nvSpPr>
        <p:spPr>
          <a:xfrm>
            <a:off x="438936" y="3795886"/>
            <a:ext cx="8229600" cy="9144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200" kern="1200">
                <a:solidFill>
                  <a:schemeClr val="tx1"/>
                </a:solidFill>
                <a:latin typeface="Museo Sans 100"/>
                <a:ea typeface="+mj-ea"/>
                <a:cs typeface="Museo Sans 100"/>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Museo Sans 100"/>
                <a:ea typeface="+mj-ea"/>
              </a:rPr>
              <a:t>Thank you!</a:t>
            </a:r>
            <a:endParaRPr kumimoji="0" lang="nb-NO" sz="3200" b="0" i="0" u="none" strike="noStrike" kern="1200" cap="none" spc="0" normalizeH="0" baseline="0" noProof="0" dirty="0">
              <a:ln>
                <a:noFill/>
              </a:ln>
              <a:solidFill>
                <a:prstClr val="black"/>
              </a:solidFill>
              <a:effectLst/>
              <a:uLnTx/>
              <a:uFillTx/>
              <a:latin typeface="Museo Sans 100"/>
              <a:ea typeface="+mj-ea"/>
            </a:endParaRPr>
          </a:p>
        </p:txBody>
      </p:sp>
    </p:spTree>
    <p:extLst>
      <p:ext uri="{BB962C8B-B14F-4D97-AF65-F5344CB8AC3E}">
        <p14:creationId xmlns:p14="http://schemas.microsoft.com/office/powerpoint/2010/main" val="208192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53694-CDF2-47F9-ACC5-60E29EE47F8B}"/>
              </a:ext>
            </a:extLst>
          </p:cNvPr>
          <p:cNvSpPr>
            <a:spLocks noGrp="1"/>
          </p:cNvSpPr>
          <p:nvPr>
            <p:ph type="title"/>
          </p:nvPr>
        </p:nvSpPr>
        <p:spPr/>
        <p:txBody>
          <a:bodyPr/>
          <a:lstStyle/>
          <a:p>
            <a:r>
              <a:rPr lang="en-US" dirty="0"/>
              <a:t>Backup content</a:t>
            </a:r>
            <a:endParaRPr lang="nb-NO" dirty="0"/>
          </a:p>
        </p:txBody>
      </p:sp>
      <p:sp>
        <p:nvSpPr>
          <p:cNvPr id="3" name="Text Placeholder 2">
            <a:extLst>
              <a:ext uri="{FF2B5EF4-FFF2-40B4-BE49-F238E27FC236}">
                <a16:creationId xmlns:a16="http://schemas.microsoft.com/office/drawing/2014/main" id="{E23A086A-F80B-42B2-8442-2E48F48E2B1A}"/>
              </a:ext>
            </a:extLst>
          </p:cNvPr>
          <p:cNvSpPr>
            <a:spLocks noGrp="1"/>
          </p:cNvSpPr>
          <p:nvPr>
            <p:ph type="body" sz="quarter" idx="10"/>
          </p:nvPr>
        </p:nvSpPr>
        <p:spPr/>
        <p:txBody>
          <a:bodyPr/>
          <a:lstStyle/>
          <a:p>
            <a:endParaRPr lang="nb-NO"/>
          </a:p>
        </p:txBody>
      </p:sp>
    </p:spTree>
    <p:extLst>
      <p:ext uri="{BB962C8B-B14F-4D97-AF65-F5344CB8AC3E}">
        <p14:creationId xmlns:p14="http://schemas.microsoft.com/office/powerpoint/2010/main" val="833897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55F3C-1E1C-4E68-AA7D-BA87BEA57D32}"/>
              </a:ext>
            </a:extLst>
          </p:cNvPr>
          <p:cNvSpPr>
            <a:spLocks noGrp="1"/>
          </p:cNvSpPr>
          <p:nvPr>
            <p:ph type="title"/>
          </p:nvPr>
        </p:nvSpPr>
        <p:spPr/>
        <p:txBody>
          <a:bodyPr/>
          <a:lstStyle/>
          <a:p>
            <a:r>
              <a:rPr lang="en-US" dirty="0"/>
              <a:t>Why move your on premises file servers to the cloud?</a:t>
            </a:r>
          </a:p>
        </p:txBody>
      </p:sp>
      <p:sp>
        <p:nvSpPr>
          <p:cNvPr id="11" name="Rectangle 10">
            <a:extLst>
              <a:ext uri="{FF2B5EF4-FFF2-40B4-BE49-F238E27FC236}">
                <a16:creationId xmlns:a16="http://schemas.microsoft.com/office/drawing/2014/main" id="{511F2356-5693-4F35-A1F9-F354E4DE4E55}"/>
              </a:ext>
            </a:extLst>
          </p:cNvPr>
          <p:cNvSpPr/>
          <p:nvPr/>
        </p:nvSpPr>
        <p:spPr>
          <a:xfrm>
            <a:off x="463387" y="3345035"/>
            <a:ext cx="1655119" cy="988732"/>
          </a:xfrm>
          <a:prstGeom prst="rect">
            <a:avLst/>
          </a:prstGeom>
        </p:spPr>
        <p:txBody>
          <a:bodyPr wrap="square">
            <a:spAutoFit/>
          </a:bodyPr>
          <a:lstStyle/>
          <a:p>
            <a:pPr algn="ctr" defTabSz="685577" fontAlgn="base">
              <a:lnSpc>
                <a:spcPct val="90000"/>
              </a:lnSpc>
              <a:spcBef>
                <a:spcPct val="0"/>
              </a:spcBef>
              <a:spcAft>
                <a:spcPct val="0"/>
              </a:spcAft>
            </a:pPr>
            <a:r>
              <a:rPr lang="en-GB" sz="1618" dirty="0">
                <a:solidFill>
                  <a:schemeClr val="tx2"/>
                </a:solidFill>
                <a:latin typeface="+mj-lt"/>
                <a:cs typeface="Segoe UI" pitchFamily="34" charset="0"/>
              </a:rPr>
              <a:t>Reduce on premises storage  footprint</a:t>
            </a:r>
          </a:p>
        </p:txBody>
      </p:sp>
      <p:sp>
        <p:nvSpPr>
          <p:cNvPr id="12" name="Rectangle 11">
            <a:extLst>
              <a:ext uri="{FF2B5EF4-FFF2-40B4-BE49-F238E27FC236}">
                <a16:creationId xmlns:a16="http://schemas.microsoft.com/office/drawing/2014/main" id="{63BD979D-D5B5-4517-AE86-4349D37B5435}"/>
              </a:ext>
            </a:extLst>
          </p:cNvPr>
          <p:cNvSpPr/>
          <p:nvPr/>
        </p:nvSpPr>
        <p:spPr>
          <a:xfrm>
            <a:off x="2650754" y="3345035"/>
            <a:ext cx="1655120" cy="540533"/>
          </a:xfrm>
          <a:prstGeom prst="rect">
            <a:avLst/>
          </a:prstGeom>
        </p:spPr>
        <p:txBody>
          <a:bodyPr wrap="square">
            <a:spAutoFit/>
          </a:bodyPr>
          <a:lstStyle/>
          <a:p>
            <a:pPr algn="ctr" defTabSz="685577" fontAlgn="base">
              <a:lnSpc>
                <a:spcPct val="90000"/>
              </a:lnSpc>
              <a:spcBef>
                <a:spcPct val="0"/>
              </a:spcBef>
              <a:spcAft>
                <a:spcPct val="0"/>
              </a:spcAft>
            </a:pPr>
            <a:r>
              <a:rPr lang="en-US" sz="1618" dirty="0">
                <a:solidFill>
                  <a:schemeClr val="tx2"/>
                </a:solidFill>
                <a:latin typeface="+mj-lt"/>
                <a:cs typeface="Segoe UI" pitchFamily="34" charset="0"/>
              </a:rPr>
              <a:t>Centralize data</a:t>
            </a:r>
          </a:p>
        </p:txBody>
      </p:sp>
      <p:sp>
        <p:nvSpPr>
          <p:cNvPr id="15" name="Rectangle 14">
            <a:extLst>
              <a:ext uri="{FF2B5EF4-FFF2-40B4-BE49-F238E27FC236}">
                <a16:creationId xmlns:a16="http://schemas.microsoft.com/office/drawing/2014/main" id="{0DB8526D-201B-4B00-B44C-C4E606E37868}"/>
              </a:ext>
            </a:extLst>
          </p:cNvPr>
          <p:cNvSpPr/>
          <p:nvPr/>
        </p:nvSpPr>
        <p:spPr>
          <a:xfrm>
            <a:off x="4838122" y="3345035"/>
            <a:ext cx="1655121" cy="764633"/>
          </a:xfrm>
          <a:prstGeom prst="rect">
            <a:avLst/>
          </a:prstGeom>
        </p:spPr>
        <p:txBody>
          <a:bodyPr wrap="square">
            <a:spAutoFit/>
          </a:bodyPr>
          <a:lstStyle/>
          <a:p>
            <a:pPr algn="ctr" defTabSz="685577" fontAlgn="base">
              <a:lnSpc>
                <a:spcPct val="90000"/>
              </a:lnSpc>
              <a:spcBef>
                <a:spcPct val="0"/>
              </a:spcBef>
              <a:spcAft>
                <a:spcPct val="0"/>
              </a:spcAft>
            </a:pPr>
            <a:r>
              <a:rPr lang="en-GB" sz="1618" dirty="0">
                <a:solidFill>
                  <a:schemeClr val="tx2"/>
                </a:solidFill>
                <a:ea typeface="Segoe UI" pitchFamily="34" charset="0"/>
                <a:cs typeface="Segoe UI" pitchFamily="34" charset="0"/>
              </a:rPr>
              <a:t> </a:t>
            </a:r>
            <a:r>
              <a:rPr lang="en-GB" sz="1618" dirty="0">
                <a:solidFill>
                  <a:schemeClr val="tx2"/>
                </a:solidFill>
                <a:latin typeface="+mj-lt"/>
                <a:cs typeface="Segoe UI" pitchFamily="34" charset="0"/>
              </a:rPr>
              <a:t>Reduce</a:t>
            </a:r>
            <a:r>
              <a:rPr lang="en-GB" sz="1618" dirty="0">
                <a:solidFill>
                  <a:schemeClr val="tx2"/>
                </a:solidFill>
                <a:ea typeface="Segoe UI" pitchFamily="34" charset="0"/>
                <a:cs typeface="Segoe UI" pitchFamily="34" charset="0"/>
              </a:rPr>
              <a:t> </a:t>
            </a:r>
            <a:r>
              <a:rPr lang="en-GB" sz="1618" dirty="0">
                <a:solidFill>
                  <a:schemeClr val="tx2"/>
                </a:solidFill>
                <a:latin typeface="+mj-lt"/>
                <a:cs typeface="Segoe UI" pitchFamily="34" charset="0"/>
              </a:rPr>
              <a:t>management overhead</a:t>
            </a:r>
          </a:p>
        </p:txBody>
      </p:sp>
      <p:sp>
        <p:nvSpPr>
          <p:cNvPr id="20" name="Rectangle 19">
            <a:extLst>
              <a:ext uri="{FF2B5EF4-FFF2-40B4-BE49-F238E27FC236}">
                <a16:creationId xmlns:a16="http://schemas.microsoft.com/office/drawing/2014/main" id="{8AB5A926-BEA2-4AF7-821E-A73513AF06DC}"/>
              </a:ext>
            </a:extLst>
          </p:cNvPr>
          <p:cNvSpPr/>
          <p:nvPr/>
        </p:nvSpPr>
        <p:spPr>
          <a:xfrm>
            <a:off x="7025492" y="3345035"/>
            <a:ext cx="1655121" cy="540533"/>
          </a:xfrm>
          <a:prstGeom prst="rect">
            <a:avLst/>
          </a:prstGeom>
        </p:spPr>
        <p:txBody>
          <a:bodyPr wrap="square">
            <a:spAutoFit/>
          </a:bodyPr>
          <a:lstStyle/>
          <a:p>
            <a:pPr algn="ctr" defTabSz="685577" fontAlgn="base">
              <a:lnSpc>
                <a:spcPct val="90000"/>
              </a:lnSpc>
              <a:spcBef>
                <a:spcPct val="0"/>
              </a:spcBef>
              <a:spcAft>
                <a:spcPct val="0"/>
              </a:spcAft>
            </a:pPr>
            <a:r>
              <a:rPr lang="en-US" sz="1618" dirty="0">
                <a:solidFill>
                  <a:schemeClr val="tx2"/>
                </a:solidFill>
                <a:latin typeface="+mj-lt"/>
                <a:cs typeface="Segoe UI" pitchFamily="34" charset="0"/>
              </a:rPr>
              <a:t>Save $$$ </a:t>
            </a:r>
          </a:p>
          <a:p>
            <a:pPr algn="ctr" defTabSz="685577" fontAlgn="base">
              <a:lnSpc>
                <a:spcPct val="90000"/>
              </a:lnSpc>
              <a:spcBef>
                <a:spcPct val="0"/>
              </a:spcBef>
              <a:spcAft>
                <a:spcPct val="0"/>
              </a:spcAft>
            </a:pPr>
            <a:endParaRPr lang="en-GB" sz="1618" dirty="0">
              <a:solidFill>
                <a:schemeClr val="tx2"/>
              </a:solidFill>
              <a:latin typeface="+mj-lt"/>
              <a:cs typeface="Segoe UI" pitchFamily="34" charset="0"/>
            </a:endParaRPr>
          </a:p>
        </p:txBody>
      </p:sp>
      <p:grpSp>
        <p:nvGrpSpPr>
          <p:cNvPr id="8" name="Group 7">
            <a:extLst>
              <a:ext uri="{FF2B5EF4-FFF2-40B4-BE49-F238E27FC236}">
                <a16:creationId xmlns:a16="http://schemas.microsoft.com/office/drawing/2014/main" id="{61F65A77-B180-450C-AFF9-AD2287C266BD}"/>
              </a:ext>
            </a:extLst>
          </p:cNvPr>
          <p:cNvGrpSpPr/>
          <p:nvPr/>
        </p:nvGrpSpPr>
        <p:grpSpPr>
          <a:xfrm>
            <a:off x="4838124" y="1543430"/>
            <a:ext cx="1655118" cy="1655118"/>
            <a:chOff x="6450832" y="2057907"/>
            <a:chExt cx="2206824" cy="2206824"/>
          </a:xfrm>
          <a:solidFill>
            <a:srgbClr val="D2D2D2"/>
          </a:solidFill>
        </p:grpSpPr>
        <p:sp>
          <p:nvSpPr>
            <p:cNvPr id="16" name="Oval 15">
              <a:extLst>
                <a:ext uri="{FF2B5EF4-FFF2-40B4-BE49-F238E27FC236}">
                  <a16:creationId xmlns:a16="http://schemas.microsoft.com/office/drawing/2014/main" id="{CB518EBC-3C4E-4AB8-9211-E939562659BB}"/>
                </a:ext>
              </a:extLst>
            </p:cNvPr>
            <p:cNvSpPr/>
            <p:nvPr/>
          </p:nvSpPr>
          <p:spPr bwMode="auto">
            <a:xfrm>
              <a:off x="6450832"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7B9807A7-742D-40CC-87C9-5F178802B6E6}"/>
                </a:ext>
              </a:extLst>
            </p:cNvPr>
            <p:cNvSpPr/>
            <p:nvPr/>
          </p:nvSpPr>
          <p:spPr>
            <a:xfrm>
              <a:off x="6865427" y="2571279"/>
              <a:ext cx="1461313" cy="1301792"/>
            </a:xfrm>
            <a:custGeom>
              <a:avLst/>
              <a:gdLst>
                <a:gd name="connsiteX0" fmla="*/ 1390904 w 1480848"/>
                <a:gd name="connsiteY0" fmla="*/ 2165 h 1319196"/>
                <a:gd name="connsiteX1" fmla="*/ 91388 w 1480848"/>
                <a:gd name="connsiteY1" fmla="*/ 2165 h 1319196"/>
                <a:gd name="connsiteX2" fmla="*/ 2165 w 1480848"/>
                <a:gd name="connsiteY2" fmla="*/ 91388 h 1319196"/>
                <a:gd name="connsiteX3" fmla="*/ 2165 w 1480848"/>
                <a:gd name="connsiteY3" fmla="*/ 988612 h 1319196"/>
                <a:gd name="connsiteX4" fmla="*/ 91388 w 1480848"/>
                <a:gd name="connsiteY4" fmla="*/ 1077836 h 1319196"/>
                <a:gd name="connsiteX5" fmla="*/ 536682 w 1480848"/>
                <a:gd name="connsiteY5" fmla="*/ 1077836 h 1319196"/>
                <a:gd name="connsiteX6" fmla="*/ 536682 w 1480848"/>
                <a:gd name="connsiteY6" fmla="*/ 1142756 h 1319196"/>
                <a:gd name="connsiteX7" fmla="*/ 428748 w 1480848"/>
                <a:gd name="connsiteY7" fmla="*/ 1250691 h 1319196"/>
                <a:gd name="connsiteX8" fmla="*/ 330610 w 1480848"/>
                <a:gd name="connsiteY8" fmla="*/ 1250691 h 1319196"/>
                <a:gd name="connsiteX9" fmla="*/ 296539 w 1480848"/>
                <a:gd name="connsiteY9" fmla="*/ 1284762 h 1319196"/>
                <a:gd name="connsiteX10" fmla="*/ 330610 w 1480848"/>
                <a:gd name="connsiteY10" fmla="*/ 1318833 h 1319196"/>
                <a:gd name="connsiteX11" fmla="*/ 1151676 w 1480848"/>
                <a:gd name="connsiteY11" fmla="*/ 1318833 h 1319196"/>
                <a:gd name="connsiteX12" fmla="*/ 1185747 w 1480848"/>
                <a:gd name="connsiteY12" fmla="*/ 1284762 h 1319196"/>
                <a:gd name="connsiteX13" fmla="*/ 1151676 w 1480848"/>
                <a:gd name="connsiteY13" fmla="*/ 1250691 h 1319196"/>
                <a:gd name="connsiteX14" fmla="*/ 1053536 w 1480848"/>
                <a:gd name="connsiteY14" fmla="*/ 1250691 h 1319196"/>
                <a:gd name="connsiteX15" fmla="*/ 945601 w 1480848"/>
                <a:gd name="connsiteY15" fmla="*/ 1142756 h 1319196"/>
                <a:gd name="connsiteX16" fmla="*/ 945601 w 1480848"/>
                <a:gd name="connsiteY16" fmla="*/ 1077839 h 1319196"/>
                <a:gd name="connsiteX17" fmla="*/ 1390895 w 1480848"/>
                <a:gd name="connsiteY17" fmla="*/ 1077839 h 1319196"/>
                <a:gd name="connsiteX18" fmla="*/ 1480121 w 1480848"/>
                <a:gd name="connsiteY18" fmla="*/ 988615 h 1319196"/>
                <a:gd name="connsiteX19" fmla="*/ 1480121 w 1480848"/>
                <a:gd name="connsiteY19" fmla="*/ 91388 h 1319196"/>
                <a:gd name="connsiteX20" fmla="*/ 1390904 w 1480848"/>
                <a:gd name="connsiteY20" fmla="*/ 2165 h 1319196"/>
                <a:gd name="connsiteX21" fmla="*/ 567716 w 1480848"/>
                <a:gd name="connsiteY21" fmla="*/ 1250697 h 1319196"/>
                <a:gd name="connsiteX22" fmla="*/ 604830 w 1480848"/>
                <a:gd name="connsiteY22" fmla="*/ 1142762 h 1319196"/>
                <a:gd name="connsiteX23" fmla="*/ 604830 w 1480848"/>
                <a:gd name="connsiteY23" fmla="*/ 1077841 h 1319196"/>
                <a:gd name="connsiteX24" fmla="*/ 877465 w 1480848"/>
                <a:gd name="connsiteY24" fmla="*/ 1077841 h 1319196"/>
                <a:gd name="connsiteX25" fmla="*/ 877465 w 1480848"/>
                <a:gd name="connsiteY25" fmla="*/ 1142762 h 1319196"/>
                <a:gd name="connsiteX26" fmla="*/ 914578 w 1480848"/>
                <a:gd name="connsiteY26" fmla="*/ 1250697 h 1319196"/>
                <a:gd name="connsiteX27" fmla="*/ 567716 w 1480848"/>
                <a:gd name="connsiteY27" fmla="*/ 1250697 h 1319196"/>
                <a:gd name="connsiteX28" fmla="*/ 1411985 w 1480848"/>
                <a:gd name="connsiteY28" fmla="*/ 988615 h 1319196"/>
                <a:gd name="connsiteX29" fmla="*/ 1390901 w 1480848"/>
                <a:gd name="connsiteY29" fmla="*/ 1009699 h 1319196"/>
                <a:gd name="connsiteX30" fmla="*/ 91388 w 1480848"/>
                <a:gd name="connsiteY30" fmla="*/ 1009699 h 1319196"/>
                <a:gd name="connsiteX31" fmla="*/ 70304 w 1480848"/>
                <a:gd name="connsiteY31" fmla="*/ 988615 h 1319196"/>
                <a:gd name="connsiteX32" fmla="*/ 70304 w 1480848"/>
                <a:gd name="connsiteY32" fmla="*/ 809548 h 1319196"/>
                <a:gd name="connsiteX33" fmla="*/ 1411985 w 1480848"/>
                <a:gd name="connsiteY33" fmla="*/ 809548 h 1319196"/>
                <a:gd name="connsiteX34" fmla="*/ 1411985 w 1480848"/>
                <a:gd name="connsiteY34" fmla="*/ 988615 h 1319196"/>
                <a:gd name="connsiteX35" fmla="*/ 1411985 w 1480848"/>
                <a:gd name="connsiteY35" fmla="*/ 741403 h 1319196"/>
                <a:gd name="connsiteX36" fmla="*/ 70307 w 1480848"/>
                <a:gd name="connsiteY36" fmla="*/ 741403 h 1319196"/>
                <a:gd name="connsiteX37" fmla="*/ 70307 w 1480848"/>
                <a:gd name="connsiteY37" fmla="*/ 91388 h 1319196"/>
                <a:gd name="connsiteX38" fmla="*/ 91391 w 1480848"/>
                <a:gd name="connsiteY38" fmla="*/ 70304 h 1319196"/>
                <a:gd name="connsiteX39" fmla="*/ 1390901 w 1480848"/>
                <a:gd name="connsiteY39" fmla="*/ 70304 h 1319196"/>
                <a:gd name="connsiteX40" fmla="*/ 1411988 w 1480848"/>
                <a:gd name="connsiteY40" fmla="*/ 91388 h 1319196"/>
                <a:gd name="connsiteX41" fmla="*/ 1411988 w 1480848"/>
                <a:gd name="connsiteY41" fmla="*/ 741403 h 1319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80848" h="1319196">
                  <a:moveTo>
                    <a:pt x="1390904" y="2165"/>
                  </a:moveTo>
                  <a:lnTo>
                    <a:pt x="91388" y="2165"/>
                  </a:lnTo>
                  <a:cubicBezTo>
                    <a:pt x="42191" y="2165"/>
                    <a:pt x="2165" y="42191"/>
                    <a:pt x="2165" y="91388"/>
                  </a:cubicBezTo>
                  <a:lnTo>
                    <a:pt x="2165" y="988612"/>
                  </a:lnTo>
                  <a:cubicBezTo>
                    <a:pt x="2165" y="1037809"/>
                    <a:pt x="42191" y="1077836"/>
                    <a:pt x="91388" y="1077836"/>
                  </a:cubicBezTo>
                  <a:lnTo>
                    <a:pt x="536682" y="1077836"/>
                  </a:lnTo>
                  <a:lnTo>
                    <a:pt x="536682" y="1142756"/>
                  </a:lnTo>
                  <a:cubicBezTo>
                    <a:pt x="536682" y="1202270"/>
                    <a:pt x="488262" y="1250691"/>
                    <a:pt x="428748" y="1250691"/>
                  </a:cubicBezTo>
                  <a:lnTo>
                    <a:pt x="330610" y="1250691"/>
                  </a:lnTo>
                  <a:cubicBezTo>
                    <a:pt x="311795" y="1250691"/>
                    <a:pt x="296539" y="1265944"/>
                    <a:pt x="296539" y="1284762"/>
                  </a:cubicBezTo>
                  <a:cubicBezTo>
                    <a:pt x="296539" y="1303580"/>
                    <a:pt x="311795" y="1318833"/>
                    <a:pt x="330610" y="1318833"/>
                  </a:cubicBezTo>
                  <a:lnTo>
                    <a:pt x="1151676" y="1318833"/>
                  </a:lnTo>
                  <a:cubicBezTo>
                    <a:pt x="1170491" y="1318833"/>
                    <a:pt x="1185747" y="1303580"/>
                    <a:pt x="1185747" y="1284762"/>
                  </a:cubicBezTo>
                  <a:cubicBezTo>
                    <a:pt x="1185747" y="1265944"/>
                    <a:pt x="1170491" y="1250691"/>
                    <a:pt x="1151676" y="1250691"/>
                  </a:cubicBezTo>
                  <a:lnTo>
                    <a:pt x="1053536" y="1250691"/>
                  </a:lnTo>
                  <a:cubicBezTo>
                    <a:pt x="994022" y="1250691"/>
                    <a:pt x="945601" y="1202270"/>
                    <a:pt x="945601" y="1142756"/>
                  </a:cubicBezTo>
                  <a:lnTo>
                    <a:pt x="945601" y="1077839"/>
                  </a:lnTo>
                  <a:lnTo>
                    <a:pt x="1390895" y="1077839"/>
                  </a:lnTo>
                  <a:cubicBezTo>
                    <a:pt x="1440092" y="1077839"/>
                    <a:pt x="1480121" y="1037812"/>
                    <a:pt x="1480121" y="988615"/>
                  </a:cubicBezTo>
                  <a:lnTo>
                    <a:pt x="1480121" y="91388"/>
                  </a:lnTo>
                  <a:cubicBezTo>
                    <a:pt x="1480127" y="42191"/>
                    <a:pt x="1440101" y="2165"/>
                    <a:pt x="1390904" y="2165"/>
                  </a:cubicBezTo>
                  <a:close/>
                  <a:moveTo>
                    <a:pt x="567716" y="1250697"/>
                  </a:moveTo>
                  <a:cubicBezTo>
                    <a:pt x="590942" y="1220860"/>
                    <a:pt x="604830" y="1183415"/>
                    <a:pt x="604830" y="1142762"/>
                  </a:cubicBezTo>
                  <a:lnTo>
                    <a:pt x="604830" y="1077841"/>
                  </a:lnTo>
                  <a:lnTo>
                    <a:pt x="877465" y="1077841"/>
                  </a:lnTo>
                  <a:lnTo>
                    <a:pt x="877465" y="1142762"/>
                  </a:lnTo>
                  <a:cubicBezTo>
                    <a:pt x="877465" y="1183415"/>
                    <a:pt x="891353" y="1220863"/>
                    <a:pt x="914578" y="1250697"/>
                  </a:cubicBezTo>
                  <a:lnTo>
                    <a:pt x="567716" y="1250697"/>
                  </a:lnTo>
                  <a:close/>
                  <a:moveTo>
                    <a:pt x="1411985" y="988615"/>
                  </a:moveTo>
                  <a:cubicBezTo>
                    <a:pt x="1411985" y="1000240"/>
                    <a:pt x="1402528" y="1009699"/>
                    <a:pt x="1390901" y="1009699"/>
                  </a:cubicBezTo>
                  <a:lnTo>
                    <a:pt x="91388" y="1009699"/>
                  </a:lnTo>
                  <a:cubicBezTo>
                    <a:pt x="79764" y="1009699"/>
                    <a:pt x="70304" y="1000243"/>
                    <a:pt x="70304" y="988615"/>
                  </a:cubicBezTo>
                  <a:lnTo>
                    <a:pt x="70304" y="809548"/>
                  </a:lnTo>
                  <a:lnTo>
                    <a:pt x="1411985" y="809548"/>
                  </a:lnTo>
                  <a:lnTo>
                    <a:pt x="1411985" y="988615"/>
                  </a:lnTo>
                  <a:close/>
                  <a:moveTo>
                    <a:pt x="1411985" y="741403"/>
                  </a:moveTo>
                  <a:lnTo>
                    <a:pt x="70307" y="741403"/>
                  </a:lnTo>
                  <a:lnTo>
                    <a:pt x="70307" y="91388"/>
                  </a:lnTo>
                  <a:cubicBezTo>
                    <a:pt x="70307" y="79764"/>
                    <a:pt x="79764" y="70304"/>
                    <a:pt x="91391" y="70304"/>
                  </a:cubicBezTo>
                  <a:lnTo>
                    <a:pt x="1390901" y="70304"/>
                  </a:lnTo>
                  <a:cubicBezTo>
                    <a:pt x="1402525" y="70304"/>
                    <a:pt x="1411988" y="79761"/>
                    <a:pt x="1411988" y="91388"/>
                  </a:cubicBezTo>
                  <a:lnTo>
                    <a:pt x="1411988" y="741403"/>
                  </a:lnTo>
                  <a:close/>
                </a:path>
              </a:pathLst>
            </a:custGeom>
            <a:solidFill>
              <a:schemeClr val="accent4"/>
            </a:solidFill>
            <a:ln w="19050" cap="flat">
              <a:solidFill>
                <a:schemeClr val="accent4"/>
              </a:solidFill>
              <a:prstDash val="solid"/>
              <a:miter/>
            </a:ln>
          </p:spPr>
          <p:txBody>
            <a:bodyPr rtlCol="0" anchor="ctr"/>
            <a:lstStyle/>
            <a:p>
              <a:endParaRPr lang="en-GB" sz="1298"/>
            </a:p>
          </p:txBody>
        </p:sp>
        <p:pic>
          <p:nvPicPr>
            <p:cNvPr id="35" name="Graphic 34">
              <a:extLst>
                <a:ext uri="{FF2B5EF4-FFF2-40B4-BE49-F238E27FC236}">
                  <a16:creationId xmlns:a16="http://schemas.microsoft.com/office/drawing/2014/main" id="{63751233-2C90-4957-8998-DF22CC62C2B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5658" y="2735727"/>
              <a:ext cx="480850" cy="480850"/>
            </a:xfrm>
            <a:prstGeom prst="rect">
              <a:avLst/>
            </a:prstGeom>
          </p:spPr>
        </p:pic>
      </p:grpSp>
      <p:grpSp>
        <p:nvGrpSpPr>
          <p:cNvPr id="6" name="Group 5">
            <a:extLst>
              <a:ext uri="{FF2B5EF4-FFF2-40B4-BE49-F238E27FC236}">
                <a16:creationId xmlns:a16="http://schemas.microsoft.com/office/drawing/2014/main" id="{25695B18-A6A3-476B-9678-03EE86E96760}"/>
              </a:ext>
            </a:extLst>
          </p:cNvPr>
          <p:cNvGrpSpPr/>
          <p:nvPr/>
        </p:nvGrpSpPr>
        <p:grpSpPr>
          <a:xfrm>
            <a:off x="463388" y="1543430"/>
            <a:ext cx="1655118" cy="1655118"/>
            <a:chOff x="617851" y="2057907"/>
            <a:chExt cx="2206824" cy="2206824"/>
          </a:xfrm>
          <a:solidFill>
            <a:schemeClr val="accent6"/>
          </a:solidFill>
        </p:grpSpPr>
        <p:sp>
          <p:nvSpPr>
            <p:cNvPr id="4" name="Oval 3">
              <a:extLst>
                <a:ext uri="{FF2B5EF4-FFF2-40B4-BE49-F238E27FC236}">
                  <a16:creationId xmlns:a16="http://schemas.microsoft.com/office/drawing/2014/main" id="{063E5D4F-4B01-4454-B775-DA059CF8CCB6}"/>
                </a:ext>
              </a:extLst>
            </p:cNvPr>
            <p:cNvSpPr/>
            <p:nvPr/>
          </p:nvSpPr>
          <p:spPr bwMode="auto">
            <a:xfrm>
              <a:off x="617851"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building_5" title="Icon of tall buildings">
              <a:extLst>
                <a:ext uri="{FF2B5EF4-FFF2-40B4-BE49-F238E27FC236}">
                  <a16:creationId xmlns:a16="http://schemas.microsoft.com/office/drawing/2014/main" id="{1533A0A2-91B1-44FB-A374-ECF9F17BC827}"/>
                </a:ext>
              </a:extLst>
            </p:cNvPr>
            <p:cNvSpPr>
              <a:spLocks noChangeAspect="1" noEditPoints="1"/>
            </p:cNvSpPr>
            <p:nvPr/>
          </p:nvSpPr>
          <p:spPr bwMode="auto">
            <a:xfrm>
              <a:off x="1242969" y="2571971"/>
              <a:ext cx="954665" cy="103683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grpFill/>
            <a:ln w="57150" cap="flat">
              <a:solidFill>
                <a:schemeClr val="accent4"/>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1350" dirty="0"/>
            </a:p>
          </p:txBody>
        </p:sp>
      </p:grpSp>
      <p:grpSp>
        <p:nvGrpSpPr>
          <p:cNvPr id="10" name="Group 9">
            <a:extLst>
              <a:ext uri="{FF2B5EF4-FFF2-40B4-BE49-F238E27FC236}">
                <a16:creationId xmlns:a16="http://schemas.microsoft.com/office/drawing/2014/main" id="{85C30EE5-ED0A-40C8-8AF0-359D119ABC1D}"/>
              </a:ext>
            </a:extLst>
          </p:cNvPr>
          <p:cNvGrpSpPr/>
          <p:nvPr/>
        </p:nvGrpSpPr>
        <p:grpSpPr>
          <a:xfrm>
            <a:off x="2650755" y="1543430"/>
            <a:ext cx="1655118" cy="1655118"/>
            <a:chOff x="3534340" y="2057907"/>
            <a:chExt cx="2206824" cy="2206824"/>
          </a:xfrm>
          <a:solidFill>
            <a:schemeClr val="accent6"/>
          </a:solidFill>
        </p:grpSpPr>
        <p:sp>
          <p:nvSpPr>
            <p:cNvPr id="13" name="Oval 12">
              <a:extLst>
                <a:ext uri="{FF2B5EF4-FFF2-40B4-BE49-F238E27FC236}">
                  <a16:creationId xmlns:a16="http://schemas.microsoft.com/office/drawing/2014/main" id="{B2389A81-4839-4845-A3E8-1E656098B2F3}"/>
                </a:ext>
              </a:extLst>
            </p:cNvPr>
            <p:cNvSpPr/>
            <p:nvPr/>
          </p:nvSpPr>
          <p:spPr bwMode="auto">
            <a:xfrm>
              <a:off x="3534340"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38" name="Graphic 37">
              <a:extLst>
                <a:ext uri="{FF2B5EF4-FFF2-40B4-BE49-F238E27FC236}">
                  <a16:creationId xmlns:a16="http://schemas.microsoft.com/office/drawing/2014/main" id="{4795A4C2-DA0D-4451-9133-293F41E9BB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7365" y="2559430"/>
              <a:ext cx="1120774" cy="1120774"/>
            </a:xfrm>
            <a:prstGeom prst="rect">
              <a:avLst/>
            </a:prstGeom>
          </p:spPr>
        </p:pic>
      </p:grpSp>
      <p:grpSp>
        <p:nvGrpSpPr>
          <p:cNvPr id="9" name="Group 8">
            <a:extLst>
              <a:ext uri="{FF2B5EF4-FFF2-40B4-BE49-F238E27FC236}">
                <a16:creationId xmlns:a16="http://schemas.microsoft.com/office/drawing/2014/main" id="{5FE63502-D97B-4DEC-9BD9-08A8A514683D}"/>
              </a:ext>
            </a:extLst>
          </p:cNvPr>
          <p:cNvGrpSpPr/>
          <p:nvPr/>
        </p:nvGrpSpPr>
        <p:grpSpPr>
          <a:xfrm>
            <a:off x="7025495" y="1543430"/>
            <a:ext cx="1655118" cy="1655118"/>
            <a:chOff x="9367326" y="2057907"/>
            <a:chExt cx="2206824" cy="2206824"/>
          </a:xfrm>
          <a:solidFill>
            <a:srgbClr val="D2D2D2"/>
          </a:solidFill>
        </p:grpSpPr>
        <p:sp>
          <p:nvSpPr>
            <p:cNvPr id="17" name="Oval 16">
              <a:extLst>
                <a:ext uri="{FF2B5EF4-FFF2-40B4-BE49-F238E27FC236}">
                  <a16:creationId xmlns:a16="http://schemas.microsoft.com/office/drawing/2014/main" id="{C6F6CB84-1E3E-419C-8A70-C5C4C246A6AC}"/>
                </a:ext>
              </a:extLst>
            </p:cNvPr>
            <p:cNvSpPr/>
            <p:nvPr/>
          </p:nvSpPr>
          <p:spPr bwMode="auto">
            <a:xfrm>
              <a:off x="9367326" y="2057907"/>
              <a:ext cx="2206824" cy="220682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ank" title="Icon of a piggy bank">
              <a:extLst>
                <a:ext uri="{FF2B5EF4-FFF2-40B4-BE49-F238E27FC236}">
                  <a16:creationId xmlns:a16="http://schemas.microsoft.com/office/drawing/2014/main" id="{67B8BEBB-6554-4445-AAE2-4BA24AD4DE4A}"/>
                </a:ext>
              </a:extLst>
            </p:cNvPr>
            <p:cNvSpPr>
              <a:spLocks noChangeAspect="1" noEditPoints="1"/>
            </p:cNvSpPr>
            <p:nvPr/>
          </p:nvSpPr>
          <p:spPr bwMode="auto">
            <a:xfrm>
              <a:off x="9838832" y="2610391"/>
              <a:ext cx="1209381" cy="1119057"/>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grpFill/>
            <a:ln w="76200" cap="sq">
              <a:solidFill>
                <a:schemeClr val="accent4"/>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gradFill>
              </a:endParaRPr>
            </a:p>
          </p:txBody>
        </p:sp>
      </p:grpSp>
    </p:spTree>
    <p:extLst>
      <p:ext uri="{BB962C8B-B14F-4D97-AF65-F5344CB8AC3E}">
        <p14:creationId xmlns:p14="http://schemas.microsoft.com/office/powerpoint/2010/main" val="1162879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7"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anim calcmode="lin" valueType="num">
                                      <p:cBhvr>
                                        <p:cTn id="19" dur="500" fill="hold"/>
                                        <p:tgtEl>
                                          <p:spTgt spid="10"/>
                                        </p:tgtEl>
                                        <p:attrNameLst>
                                          <p:attrName>ppt_x</p:attrName>
                                        </p:attrNameLst>
                                      </p:cBhvr>
                                      <p:tavLst>
                                        <p:tav tm="0">
                                          <p:val>
                                            <p:strVal val="#ppt_x"/>
                                          </p:val>
                                        </p:tav>
                                        <p:tav tm="100000">
                                          <p:val>
                                            <p:strVal val="#ppt_x"/>
                                          </p:val>
                                        </p:tav>
                                      </p:tavLst>
                                    </p:anim>
                                    <p:anim calcmode="lin" valueType="num">
                                      <p:cBhvr>
                                        <p:cTn id="20" dur="5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anim calcmode="lin" valueType="num">
                                      <p:cBhvr>
                                        <p:cTn id="24" dur="500" fill="hold"/>
                                        <p:tgtEl>
                                          <p:spTgt spid="12"/>
                                        </p:tgtEl>
                                        <p:attrNameLst>
                                          <p:attrName>ppt_x</p:attrName>
                                        </p:attrNameLst>
                                      </p:cBhvr>
                                      <p:tavLst>
                                        <p:tav tm="0">
                                          <p:val>
                                            <p:strVal val="#ppt_x"/>
                                          </p:val>
                                        </p:tav>
                                        <p:tav tm="100000">
                                          <p:val>
                                            <p:strVal val="#ppt_x"/>
                                          </p:val>
                                        </p:tav>
                                      </p:tavLst>
                                    </p:anim>
                                    <p:anim calcmode="lin" valueType="num">
                                      <p:cBhvr>
                                        <p:cTn id="25" dur="5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7"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anim calcmode="lin" valueType="num">
                                      <p:cBhvr>
                                        <p:cTn id="35" dur="500" fill="hold"/>
                                        <p:tgtEl>
                                          <p:spTgt spid="15"/>
                                        </p:tgtEl>
                                        <p:attrNameLst>
                                          <p:attrName>ppt_x</p:attrName>
                                        </p:attrNameLst>
                                      </p:cBhvr>
                                      <p:tavLst>
                                        <p:tav tm="0">
                                          <p:val>
                                            <p:strVal val="#ppt_x"/>
                                          </p:val>
                                        </p:tav>
                                        <p:tav tm="100000">
                                          <p:val>
                                            <p:strVal val="#ppt_x"/>
                                          </p:val>
                                        </p:tav>
                                      </p:tavLst>
                                    </p:anim>
                                    <p:anim calcmode="lin" valueType="num">
                                      <p:cBhvr>
                                        <p:cTn id="36" dur="5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7" presetClass="entr" presetSubtype="0"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anim calcmode="lin" valueType="num">
                                      <p:cBhvr>
                                        <p:cTn id="46" dur="500" fill="hold"/>
                                        <p:tgtEl>
                                          <p:spTgt spid="20"/>
                                        </p:tgtEl>
                                        <p:attrNameLst>
                                          <p:attrName>ppt_x</p:attrName>
                                        </p:attrNameLst>
                                      </p:cBhvr>
                                      <p:tavLst>
                                        <p:tav tm="0">
                                          <p:val>
                                            <p:strVal val="#ppt_x"/>
                                          </p:val>
                                        </p:tav>
                                        <p:tav tm="100000">
                                          <p:val>
                                            <p:strVal val="#ppt_x"/>
                                          </p:val>
                                        </p:tav>
                                      </p:tavLst>
                                    </p:anim>
                                    <p:anim calcmode="lin" valueType="num">
                                      <p:cBhvr>
                                        <p:cTn id="47" dur="5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48631-2B39-449A-8268-63384FF2C01E}"/>
              </a:ext>
            </a:extLst>
          </p:cNvPr>
          <p:cNvSpPr>
            <a:spLocks noGrp="1"/>
          </p:cNvSpPr>
          <p:nvPr>
            <p:ph type="title"/>
          </p:nvPr>
        </p:nvSpPr>
        <p:spPr>
          <a:xfrm>
            <a:off x="2223846" y="79208"/>
            <a:ext cx="4687149" cy="415499"/>
          </a:xfrm>
        </p:spPr>
        <p:txBody>
          <a:bodyPr>
            <a:normAutofit fontScale="90000"/>
          </a:bodyPr>
          <a:lstStyle/>
          <a:p>
            <a:r>
              <a:rPr lang="en-US" dirty="0"/>
              <a:t>Advantages of Azure File Sync</a:t>
            </a:r>
          </a:p>
        </p:txBody>
      </p:sp>
      <p:grpSp>
        <p:nvGrpSpPr>
          <p:cNvPr id="4" name="HQ Server">
            <a:extLst>
              <a:ext uri="{FF2B5EF4-FFF2-40B4-BE49-F238E27FC236}">
                <a16:creationId xmlns:a16="http://schemas.microsoft.com/office/drawing/2014/main" id="{C8A4BC4E-CCFE-4292-BEC7-8D144844930C}"/>
              </a:ext>
            </a:extLst>
          </p:cNvPr>
          <p:cNvGrpSpPr/>
          <p:nvPr/>
        </p:nvGrpSpPr>
        <p:grpSpPr>
          <a:xfrm>
            <a:off x="4888125" y="3520791"/>
            <a:ext cx="1480791" cy="1589303"/>
            <a:chOff x="2628164" y="4249398"/>
            <a:chExt cx="1861543" cy="1997960"/>
          </a:xfrm>
        </p:grpSpPr>
        <p:pic>
          <p:nvPicPr>
            <p:cNvPr id="5" name="Picture 2" descr="\\MAGNUM\Projects\Microsoft\Cloud Power FY12\Design\Icons\PNGs\Server_2.png">
              <a:extLst>
                <a:ext uri="{FF2B5EF4-FFF2-40B4-BE49-F238E27FC236}">
                  <a16:creationId xmlns:a16="http://schemas.microsoft.com/office/drawing/2014/main" id="{8808ACD2-528A-4B13-B613-E5D34E645B78}"/>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6" name="TextBox 5">
              <a:extLst>
                <a:ext uri="{FF2B5EF4-FFF2-40B4-BE49-F238E27FC236}">
                  <a16:creationId xmlns:a16="http://schemas.microsoft.com/office/drawing/2014/main" id="{2B22CB49-EDC5-4AF8-B83D-7AD4DFB86EF3}"/>
                </a:ext>
              </a:extLst>
            </p:cNvPr>
            <p:cNvSpPr txBox="1"/>
            <p:nvPr/>
          </p:nvSpPr>
          <p:spPr>
            <a:xfrm>
              <a:off x="2628164" y="5577189"/>
              <a:ext cx="1861543" cy="670169"/>
            </a:xfrm>
            <a:prstGeom prst="rect">
              <a:avLst/>
            </a:prstGeom>
            <a:noFill/>
          </p:spPr>
          <p:txBody>
            <a:bodyPr wrap="none" rtlCol="0">
              <a:spAutoFit/>
            </a:bodyPr>
            <a:lstStyle/>
            <a:p>
              <a:pPr marL="0" marR="0" lvl="0" indent="0" algn="ctr" defTabSz="727283" rtl="0" eaLnBrk="1" fontAlgn="auto" latinLnBrk="0" hangingPunct="1">
                <a:lnSpc>
                  <a:spcPct val="100000"/>
                </a:lnSpc>
                <a:spcBef>
                  <a:spcPts val="0"/>
                </a:spcBef>
                <a:spcAft>
                  <a:spcPts val="0"/>
                </a:spcAft>
                <a:buClrTx/>
                <a:buSzTx/>
                <a:buFontTx/>
                <a:buNone/>
                <a:tabLst/>
                <a:defRPr/>
              </a:pPr>
              <a:r>
                <a:rPr kumimoji="0" lang="en-US" sz="1432" b="0" i="0" u="none" strike="noStrike" kern="1200" cap="none" spc="0" normalizeH="0" baseline="0" noProof="0" dirty="0">
                  <a:ln>
                    <a:noFill/>
                  </a:ln>
                  <a:solidFill>
                    <a:prstClr val="black"/>
                  </a:solidFill>
                  <a:effectLst/>
                  <a:uLnTx/>
                  <a:uFillTx/>
                  <a:latin typeface="Calibri" panose="020F0502020204030204"/>
                  <a:ea typeface="+mn-ea"/>
                  <a:cs typeface="+mn-cs"/>
                </a:rPr>
                <a:t>File Sync Server 2</a:t>
              </a:r>
              <a:br>
                <a:rPr kumimoji="0" lang="en-US" sz="1432"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32" b="0" i="0" u="none" strike="noStrike" kern="1200" cap="none" spc="0" normalizeH="0" baseline="0" noProof="0" dirty="0">
                  <a:ln>
                    <a:noFill/>
                  </a:ln>
                  <a:solidFill>
                    <a:prstClr val="black"/>
                  </a:solidFill>
                  <a:effectLst/>
                  <a:uLnTx/>
                  <a:uFillTx/>
                  <a:latin typeface="Calibri" panose="020F0502020204030204"/>
                  <a:ea typeface="+mn-ea"/>
                  <a:cs typeface="+mn-cs"/>
                </a:rPr>
                <a:t>Bergen</a:t>
              </a:r>
            </a:p>
          </p:txBody>
        </p:sp>
      </p:grpSp>
      <p:cxnSp>
        <p:nvCxnSpPr>
          <p:cNvPr id="7" name="Sync: New York">
            <a:extLst>
              <a:ext uri="{FF2B5EF4-FFF2-40B4-BE49-F238E27FC236}">
                <a16:creationId xmlns:a16="http://schemas.microsoft.com/office/drawing/2014/main" id="{604182A8-C2BC-4657-B397-3014358B4CCF}"/>
              </a:ext>
            </a:extLst>
          </p:cNvPr>
          <p:cNvCxnSpPr>
            <a:cxnSpLocks/>
            <a:stCxn id="5" idx="0"/>
          </p:cNvCxnSpPr>
          <p:nvPr/>
        </p:nvCxnSpPr>
        <p:spPr>
          <a:xfrm rot="16200000" flipV="1">
            <a:off x="4871290" y="2763570"/>
            <a:ext cx="828761" cy="685683"/>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8" name="Sync: HQ">
            <a:extLst>
              <a:ext uri="{FF2B5EF4-FFF2-40B4-BE49-F238E27FC236}">
                <a16:creationId xmlns:a16="http://schemas.microsoft.com/office/drawing/2014/main" id="{FDD36606-26C6-418E-9C39-03C3BDC0824B}"/>
              </a:ext>
            </a:extLst>
          </p:cNvPr>
          <p:cNvCxnSpPr>
            <a:cxnSpLocks/>
          </p:cNvCxnSpPr>
          <p:nvPr/>
        </p:nvCxnSpPr>
        <p:spPr>
          <a:xfrm rot="5400000" flipH="1" flipV="1">
            <a:off x="1944826" y="2852848"/>
            <a:ext cx="830519" cy="375053"/>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9" name="New York">
            <a:extLst>
              <a:ext uri="{FF2B5EF4-FFF2-40B4-BE49-F238E27FC236}">
                <a16:creationId xmlns:a16="http://schemas.microsoft.com/office/drawing/2014/main" id="{BF5DC437-992E-4F89-9816-D468BED6CFA6}"/>
              </a:ext>
            </a:extLst>
          </p:cNvPr>
          <p:cNvGrpSpPr/>
          <p:nvPr/>
        </p:nvGrpSpPr>
        <p:grpSpPr>
          <a:xfrm>
            <a:off x="1432167" y="3560168"/>
            <a:ext cx="1480791" cy="1589303"/>
            <a:chOff x="2628156" y="4249398"/>
            <a:chExt cx="1861546" cy="1997960"/>
          </a:xfrm>
        </p:grpSpPr>
        <p:pic>
          <p:nvPicPr>
            <p:cNvPr id="10" name="Picture 9" descr="\\MAGNUM\Projects\Microsoft\Cloud Power FY12\Design\Icons\PNGs\Server_2.png">
              <a:extLst>
                <a:ext uri="{FF2B5EF4-FFF2-40B4-BE49-F238E27FC236}">
                  <a16:creationId xmlns:a16="http://schemas.microsoft.com/office/drawing/2014/main" id="{1D2DF407-917B-4DCA-AAFA-50226C161310}"/>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11" name="TextBox 10">
              <a:extLst>
                <a:ext uri="{FF2B5EF4-FFF2-40B4-BE49-F238E27FC236}">
                  <a16:creationId xmlns:a16="http://schemas.microsoft.com/office/drawing/2014/main" id="{A76B521C-E56B-4435-9F83-AD750498F2AC}"/>
                </a:ext>
              </a:extLst>
            </p:cNvPr>
            <p:cNvSpPr txBox="1"/>
            <p:nvPr/>
          </p:nvSpPr>
          <p:spPr>
            <a:xfrm>
              <a:off x="2628156" y="5577189"/>
              <a:ext cx="1861546" cy="670169"/>
            </a:xfrm>
            <a:prstGeom prst="rect">
              <a:avLst/>
            </a:prstGeom>
            <a:noFill/>
          </p:spPr>
          <p:txBody>
            <a:bodyPr wrap="none" rtlCol="0">
              <a:spAutoFit/>
            </a:bodyPr>
            <a:lstStyle/>
            <a:p>
              <a:pPr marL="0" marR="0" lvl="0" indent="0" algn="ctr" defTabSz="727283" rtl="0" eaLnBrk="1" fontAlgn="auto" latinLnBrk="0" hangingPunct="1">
                <a:lnSpc>
                  <a:spcPct val="100000"/>
                </a:lnSpc>
                <a:spcBef>
                  <a:spcPts val="0"/>
                </a:spcBef>
                <a:spcAft>
                  <a:spcPts val="0"/>
                </a:spcAft>
                <a:buClrTx/>
                <a:buSzTx/>
                <a:buFontTx/>
                <a:buNone/>
                <a:tabLst/>
                <a:defRPr/>
              </a:pPr>
              <a:r>
                <a:rPr kumimoji="0" lang="en-US" sz="1432" b="0" i="0" u="none" strike="noStrike" kern="1200" cap="none" spc="0" normalizeH="0" baseline="0" noProof="0" dirty="0">
                  <a:ln>
                    <a:noFill/>
                  </a:ln>
                  <a:solidFill>
                    <a:prstClr val="black"/>
                  </a:solidFill>
                  <a:effectLst/>
                  <a:uLnTx/>
                  <a:uFillTx/>
                  <a:latin typeface="Calibri" panose="020F0502020204030204"/>
                  <a:ea typeface="+mn-ea"/>
                  <a:cs typeface="+mn-cs"/>
                </a:rPr>
                <a:t>File Sync Server 1</a:t>
              </a:r>
              <a:br>
                <a:rPr kumimoji="0" lang="en-US" sz="1432"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32" b="0" i="0" u="none" strike="noStrike" kern="1200" cap="none" spc="0" normalizeH="0" baseline="0" noProof="0" dirty="0">
                  <a:ln>
                    <a:noFill/>
                  </a:ln>
                  <a:solidFill>
                    <a:prstClr val="black"/>
                  </a:solidFill>
                  <a:effectLst/>
                  <a:uLnTx/>
                  <a:uFillTx/>
                  <a:latin typeface="Calibri" panose="020F0502020204030204"/>
                  <a:ea typeface="+mn-ea"/>
                  <a:cs typeface="+mn-cs"/>
                </a:rPr>
                <a:t>Oslo</a:t>
              </a:r>
            </a:p>
          </p:txBody>
        </p:sp>
      </p:grpSp>
      <p:grpSp>
        <p:nvGrpSpPr>
          <p:cNvPr id="12" name="IW Access color sync">
            <a:extLst>
              <a:ext uri="{FF2B5EF4-FFF2-40B4-BE49-F238E27FC236}">
                <a16:creationId xmlns:a16="http://schemas.microsoft.com/office/drawing/2014/main" id="{5FA7EE98-009B-4313-B2AD-B8422D3B4CA5}"/>
              </a:ext>
            </a:extLst>
          </p:cNvPr>
          <p:cNvGrpSpPr/>
          <p:nvPr/>
        </p:nvGrpSpPr>
        <p:grpSpPr>
          <a:xfrm>
            <a:off x="108307" y="3571608"/>
            <a:ext cx="1689521" cy="1061939"/>
            <a:chOff x="355771" y="4088145"/>
            <a:chExt cx="2848027" cy="1816814"/>
          </a:xfrm>
        </p:grpSpPr>
        <p:grpSp>
          <p:nvGrpSpPr>
            <p:cNvPr id="13" name="Group 12">
              <a:extLst>
                <a:ext uri="{FF2B5EF4-FFF2-40B4-BE49-F238E27FC236}">
                  <a16:creationId xmlns:a16="http://schemas.microsoft.com/office/drawing/2014/main" id="{91A7E50E-211F-4B2B-950B-8840574C25FC}"/>
                </a:ext>
              </a:extLst>
            </p:cNvPr>
            <p:cNvGrpSpPr/>
            <p:nvPr/>
          </p:nvGrpSpPr>
          <p:grpSpPr>
            <a:xfrm>
              <a:off x="355771" y="4088145"/>
              <a:ext cx="2848027" cy="1816814"/>
              <a:chOff x="355771" y="4088145"/>
              <a:chExt cx="2848027" cy="1816814"/>
            </a:xfrm>
          </p:grpSpPr>
          <p:grpSp>
            <p:nvGrpSpPr>
              <p:cNvPr id="15" name="Group 14">
                <a:extLst>
                  <a:ext uri="{FF2B5EF4-FFF2-40B4-BE49-F238E27FC236}">
                    <a16:creationId xmlns:a16="http://schemas.microsoft.com/office/drawing/2014/main" id="{6BE51C89-D417-45D8-8780-4CEF80AAF64C}"/>
                  </a:ext>
                </a:extLst>
              </p:cNvPr>
              <p:cNvGrpSpPr/>
              <p:nvPr/>
            </p:nvGrpSpPr>
            <p:grpSpPr>
              <a:xfrm>
                <a:off x="355771" y="4088145"/>
                <a:ext cx="1149075" cy="1816814"/>
                <a:chOff x="451154" y="6462143"/>
                <a:chExt cx="1149075" cy="1816814"/>
              </a:xfrm>
            </p:grpSpPr>
            <p:pic>
              <p:nvPicPr>
                <p:cNvPr id="17" name="Picture 16">
                  <a:extLst>
                    <a:ext uri="{FF2B5EF4-FFF2-40B4-BE49-F238E27FC236}">
                      <a16:creationId xmlns:a16="http://schemas.microsoft.com/office/drawing/2014/main" id="{8E5EDCAD-A10E-4FB2-BEEE-1F0E2C51A88A}"/>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1154" y="7114807"/>
                  <a:ext cx="782821" cy="554353"/>
                </a:xfrm>
                <a:prstGeom prst="rect">
                  <a:avLst/>
                </a:prstGeom>
              </p:spPr>
            </p:pic>
            <p:pic>
              <p:nvPicPr>
                <p:cNvPr id="18" name="Picture 17">
                  <a:extLst>
                    <a:ext uri="{FF2B5EF4-FFF2-40B4-BE49-F238E27FC236}">
                      <a16:creationId xmlns:a16="http://schemas.microsoft.com/office/drawing/2014/main" id="{9D015DF7-415B-41F5-8350-189501737EA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1209170" y="7669160"/>
                  <a:ext cx="348720" cy="609797"/>
                </a:xfrm>
                <a:prstGeom prst="rect">
                  <a:avLst/>
                </a:prstGeom>
              </p:spPr>
            </p:pic>
            <p:pic>
              <p:nvPicPr>
                <p:cNvPr id="19" name="Picture 18">
                  <a:extLst>
                    <a:ext uri="{FF2B5EF4-FFF2-40B4-BE49-F238E27FC236}">
                      <a16:creationId xmlns:a16="http://schemas.microsoft.com/office/drawing/2014/main" id="{A5002C38-7F36-4D8A-82E6-4A1D7C5D403A}"/>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1179545" y="6462143"/>
                  <a:ext cx="420684" cy="691535"/>
                </a:xfrm>
                <a:prstGeom prst="rect">
                  <a:avLst/>
                </a:prstGeom>
              </p:spPr>
            </p:pic>
          </p:grpSp>
          <p:cxnSp>
            <p:nvCxnSpPr>
              <p:cNvPr id="16" name="Straight Arrow Connector 15">
                <a:extLst>
                  <a:ext uri="{FF2B5EF4-FFF2-40B4-BE49-F238E27FC236}">
                    <a16:creationId xmlns:a16="http://schemas.microsoft.com/office/drawing/2014/main" id="{CB7375E2-43E1-4785-A5D0-6AFB465D4224}"/>
                  </a:ext>
                </a:extLst>
              </p:cNvPr>
              <p:cNvCxnSpPr>
                <a:cxnSpLocks/>
              </p:cNvCxnSpPr>
              <p:nvPr/>
            </p:nvCxnSpPr>
            <p:spPr>
              <a:xfrm flipV="1">
                <a:off x="1528266" y="5039578"/>
                <a:ext cx="1675532" cy="2364"/>
              </a:xfrm>
              <a:prstGeom prst="straightConnector1">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sp>
          <p:nvSpPr>
            <p:cNvPr id="14" name="TextBox 13">
              <a:extLst>
                <a:ext uri="{FF2B5EF4-FFF2-40B4-BE49-F238E27FC236}">
                  <a16:creationId xmlns:a16="http://schemas.microsoft.com/office/drawing/2014/main" id="{30474D71-DC33-44E5-B85C-D86EDFFBA6A0}"/>
                </a:ext>
              </a:extLst>
            </p:cNvPr>
            <p:cNvSpPr txBox="1"/>
            <p:nvPr/>
          </p:nvSpPr>
          <p:spPr>
            <a:xfrm>
              <a:off x="1676986" y="4716120"/>
              <a:ext cx="1348707" cy="744641"/>
            </a:xfrm>
            <a:prstGeom prst="rect">
              <a:avLst/>
            </a:prstGeom>
            <a:noFill/>
          </p:spPr>
          <p:txBody>
            <a:bodyPr wrap="square" rtlCol="0">
              <a:spAutoFit/>
            </a:bodyPr>
            <a:lstStyle/>
            <a:p>
              <a:pPr marL="0" marR="0" lvl="0" indent="0" algn="ctr" defTabSz="727283" rtl="0" eaLnBrk="1" fontAlgn="auto" latinLnBrk="0" hangingPunct="1">
                <a:lnSpc>
                  <a:spcPct val="100000"/>
                </a:lnSpc>
                <a:spcBef>
                  <a:spcPts val="0"/>
                </a:spcBef>
                <a:spcAft>
                  <a:spcPts val="0"/>
                </a:spcAft>
                <a:buClrTx/>
                <a:buSzTx/>
                <a:buFontTx/>
                <a:buNone/>
                <a:tabLst/>
                <a:defRPr/>
              </a:pPr>
              <a:r>
                <a:rPr kumimoji="0" lang="en-US" sz="1114" b="0" i="0" u="none" strike="noStrike" kern="1200" cap="none" spc="0" normalizeH="0" baseline="0" noProof="0" dirty="0">
                  <a:ln>
                    <a:noFill/>
                  </a:ln>
                  <a:solidFill>
                    <a:prstClr val="black"/>
                  </a:solidFill>
                  <a:effectLst/>
                  <a:uLnTx/>
                  <a:uFillTx/>
                  <a:latin typeface="Calibri" panose="020F0502020204030204"/>
                  <a:ea typeface="+mn-ea"/>
                  <a:cs typeface="+mn-cs"/>
                </a:rPr>
                <a:t>Work Folders</a:t>
              </a:r>
            </a:p>
          </p:txBody>
        </p:sp>
      </p:grpSp>
      <p:grpSp>
        <p:nvGrpSpPr>
          <p:cNvPr id="20" name="SMB / NFS">
            <a:extLst>
              <a:ext uri="{FF2B5EF4-FFF2-40B4-BE49-F238E27FC236}">
                <a16:creationId xmlns:a16="http://schemas.microsoft.com/office/drawing/2014/main" id="{E1E77FD7-C792-46F6-821C-F19BF382AD74}"/>
              </a:ext>
            </a:extLst>
          </p:cNvPr>
          <p:cNvGrpSpPr/>
          <p:nvPr/>
        </p:nvGrpSpPr>
        <p:grpSpPr>
          <a:xfrm>
            <a:off x="2465026" y="3825671"/>
            <a:ext cx="1719429" cy="776000"/>
            <a:chOff x="3921985" y="4562314"/>
            <a:chExt cx="2161544" cy="975531"/>
          </a:xfrm>
        </p:grpSpPr>
        <p:grpSp>
          <p:nvGrpSpPr>
            <p:cNvPr id="21" name="Group 20">
              <a:extLst>
                <a:ext uri="{FF2B5EF4-FFF2-40B4-BE49-F238E27FC236}">
                  <a16:creationId xmlns:a16="http://schemas.microsoft.com/office/drawing/2014/main" id="{EF328C96-DA42-436D-8F51-8038EDC08652}"/>
                </a:ext>
              </a:extLst>
            </p:cNvPr>
            <p:cNvGrpSpPr/>
            <p:nvPr/>
          </p:nvGrpSpPr>
          <p:grpSpPr>
            <a:xfrm>
              <a:off x="3921985" y="4562314"/>
              <a:ext cx="722930" cy="729333"/>
              <a:chOff x="4219419" y="4597995"/>
              <a:chExt cx="722930" cy="729333"/>
            </a:xfrm>
          </p:grpSpPr>
          <p:sp>
            <p:nvSpPr>
              <p:cNvPr id="27" name="TextBox 26">
                <a:extLst>
                  <a:ext uri="{FF2B5EF4-FFF2-40B4-BE49-F238E27FC236}">
                    <a16:creationId xmlns:a16="http://schemas.microsoft.com/office/drawing/2014/main" id="{876F62F9-D3CF-4AAA-9D13-51EA424CA976}"/>
                  </a:ext>
                </a:extLst>
              </p:cNvPr>
              <p:cNvSpPr txBox="1"/>
              <p:nvPr/>
            </p:nvSpPr>
            <p:spPr>
              <a:xfrm>
                <a:off x="4219419" y="4597995"/>
                <a:ext cx="722930" cy="729333"/>
              </a:xfrm>
              <a:prstGeom prst="rect">
                <a:avLst/>
              </a:prstGeom>
              <a:noFill/>
            </p:spPr>
            <p:txBody>
              <a:bodyPr wrap="square" rtlCol="0">
                <a:spAutoFit/>
              </a:bodyPr>
              <a:lstStyle/>
              <a:p>
                <a:pPr marL="0" marR="0" lvl="0" indent="0" algn="ctr" defTabSz="727283" rtl="0" eaLnBrk="1" fontAlgn="auto" latinLnBrk="0" hangingPunct="1">
                  <a:lnSpc>
                    <a:spcPct val="150000"/>
                  </a:lnSpc>
                  <a:spcBef>
                    <a:spcPts val="0"/>
                  </a:spcBef>
                  <a:spcAft>
                    <a:spcPts val="0"/>
                  </a:spcAft>
                  <a:buClrTx/>
                  <a:buSzTx/>
                  <a:buFontTx/>
                  <a:buNone/>
                  <a:tabLst/>
                  <a:defRPr/>
                </a:pPr>
                <a:r>
                  <a:rPr kumimoji="0" lang="en-US" sz="1114" b="0" i="0" u="none" strike="noStrike" kern="1200" cap="none" spc="0" normalizeH="0" baseline="0" noProof="0">
                    <a:ln>
                      <a:noFill/>
                    </a:ln>
                    <a:solidFill>
                      <a:prstClr val="black"/>
                    </a:solidFill>
                    <a:effectLst/>
                    <a:uLnTx/>
                    <a:uFillTx/>
                    <a:latin typeface="Calibri" panose="020F0502020204030204"/>
                    <a:ea typeface="+mn-ea"/>
                    <a:cs typeface="+mn-cs"/>
                  </a:rPr>
                  <a:t>SMB</a:t>
                </a:r>
              </a:p>
              <a:p>
                <a:pPr marL="0" marR="0" lvl="0" indent="0" algn="ctr" defTabSz="727283" rtl="0" eaLnBrk="1" fontAlgn="auto" latinLnBrk="0" hangingPunct="1">
                  <a:lnSpc>
                    <a:spcPct val="150000"/>
                  </a:lnSpc>
                  <a:spcBef>
                    <a:spcPts val="0"/>
                  </a:spcBef>
                  <a:spcAft>
                    <a:spcPts val="0"/>
                  </a:spcAft>
                  <a:buClrTx/>
                  <a:buSzTx/>
                  <a:buFontTx/>
                  <a:buNone/>
                  <a:tabLst/>
                  <a:defRPr/>
                </a:pPr>
                <a:r>
                  <a:rPr kumimoji="0" lang="en-US" sz="1114" b="0" i="0" u="none" strike="noStrike" kern="1200" cap="none" spc="0" normalizeH="0" baseline="0" noProof="0">
                    <a:ln>
                      <a:noFill/>
                    </a:ln>
                    <a:solidFill>
                      <a:prstClr val="black"/>
                    </a:solidFill>
                    <a:effectLst/>
                    <a:uLnTx/>
                    <a:uFillTx/>
                    <a:latin typeface="Calibri" panose="020F0502020204030204"/>
                    <a:ea typeface="+mn-ea"/>
                    <a:cs typeface="+mn-cs"/>
                  </a:rPr>
                  <a:t>NFS</a:t>
                </a:r>
              </a:p>
            </p:txBody>
          </p:sp>
          <p:cxnSp>
            <p:nvCxnSpPr>
              <p:cNvPr id="28" name="Straight Arrow Connector 27">
                <a:extLst>
                  <a:ext uri="{FF2B5EF4-FFF2-40B4-BE49-F238E27FC236}">
                    <a16:creationId xmlns:a16="http://schemas.microsoft.com/office/drawing/2014/main" id="{6BFA97C6-93AF-46EF-BE48-D1BD032B5F17}"/>
                  </a:ext>
                </a:extLst>
              </p:cNvPr>
              <p:cNvCxnSpPr/>
              <p:nvPr/>
            </p:nvCxnSpPr>
            <p:spPr>
              <a:xfrm flipV="1">
                <a:off x="4234497" y="4983672"/>
                <a:ext cx="692777" cy="1"/>
              </a:xfrm>
              <a:prstGeom prst="straightConnector1">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22" name="Group 21">
              <a:extLst>
                <a:ext uri="{FF2B5EF4-FFF2-40B4-BE49-F238E27FC236}">
                  <a16:creationId xmlns:a16="http://schemas.microsoft.com/office/drawing/2014/main" id="{2BC3AC47-58A0-4E9B-9B15-0481D2EAF8CD}"/>
                </a:ext>
              </a:extLst>
            </p:cNvPr>
            <p:cNvGrpSpPr/>
            <p:nvPr/>
          </p:nvGrpSpPr>
          <p:grpSpPr>
            <a:xfrm>
              <a:off x="4741194" y="4597753"/>
              <a:ext cx="1342335" cy="940092"/>
              <a:chOff x="5038628" y="4633434"/>
              <a:chExt cx="1342335" cy="940092"/>
            </a:xfrm>
          </p:grpSpPr>
          <p:pic>
            <p:nvPicPr>
              <p:cNvPr id="23" name="Picture 6" descr="\\MAGNUM\Projects\Microsoft\Cloud Power FY12\Design\ICONS_PNG\Flexible_Workspace.png">
                <a:extLst>
                  <a:ext uri="{FF2B5EF4-FFF2-40B4-BE49-F238E27FC236}">
                    <a16:creationId xmlns:a16="http://schemas.microsoft.com/office/drawing/2014/main" id="{1514CA10-0FCB-43BE-A3CC-18485F686D42}"/>
                  </a:ext>
                </a:extLst>
              </p:cNvPr>
              <p:cNvPicPr>
                <a:picLocks noChangeAspect="1" noChangeArrowheads="1"/>
              </p:cNvPicPr>
              <p:nvPr/>
            </p:nvPicPr>
            <p:blipFill rotWithShape="1">
              <a:blip r:embed="rId10"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24" name="Picture 23" descr="\\MAGNUM\Projects\Microsoft\Cloud Power FY12\Design\ICONS_PNG\Application.png">
                <a:extLst>
                  <a:ext uri="{FF2B5EF4-FFF2-40B4-BE49-F238E27FC236}">
                    <a16:creationId xmlns:a16="http://schemas.microsoft.com/office/drawing/2014/main" id="{AC6AB68D-E7D8-4A5D-8CD2-8A8BDA31919E}"/>
                  </a:ext>
                </a:extLst>
              </p:cNvPr>
              <p:cNvPicPr>
                <a:picLocks noChangeAspect="1" noChangeArrowheads="1"/>
              </p:cNvPicPr>
              <p:nvPr/>
            </p:nvPicPr>
            <p:blipFill>
              <a:blip r:embed="rId11"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25" name="TextBox 24">
                <a:extLst>
                  <a:ext uri="{FF2B5EF4-FFF2-40B4-BE49-F238E27FC236}">
                    <a16:creationId xmlns:a16="http://schemas.microsoft.com/office/drawing/2014/main" id="{B1CEEB80-6D25-4C23-BFF7-BD58454791D0}"/>
                  </a:ext>
                </a:extLst>
              </p:cNvPr>
              <p:cNvSpPr txBox="1"/>
              <p:nvPr/>
            </p:nvSpPr>
            <p:spPr>
              <a:xfrm>
                <a:off x="5365754" y="4664210"/>
                <a:ext cx="582790" cy="300825"/>
              </a:xfrm>
              <a:prstGeom prst="rect">
                <a:avLst/>
              </a:prstGeom>
              <a:noFill/>
              <a:effectLst/>
            </p:spPr>
            <p:txBody>
              <a:bodyPr wrap="none" rtlCol="0">
                <a:spAutoFit/>
              </a:bodyPr>
              <a:lstStyle/>
              <a:p>
                <a:pPr marL="0" marR="0" lvl="0" indent="0" algn="l" defTabSz="727283" rtl="0" eaLnBrk="1" fontAlgn="auto" latinLnBrk="0" hangingPunct="1">
                  <a:lnSpc>
                    <a:spcPct val="100000"/>
                  </a:lnSpc>
                  <a:spcBef>
                    <a:spcPts val="0"/>
                  </a:spcBef>
                  <a:spcAft>
                    <a:spcPts val="0"/>
                  </a:spcAft>
                  <a:buClrTx/>
                  <a:buSzTx/>
                  <a:buFontTx/>
                  <a:buNone/>
                  <a:tabLst/>
                  <a:defRPr/>
                </a:pPr>
                <a:r>
                  <a:rPr kumimoji="0" lang="en-US" sz="955" b="0" i="0" u="none" strike="noStrike" kern="1200" cap="none" spc="0" normalizeH="0" baseline="0" noProof="0">
                    <a:ln>
                      <a:noFill/>
                    </a:ln>
                    <a:solidFill>
                      <a:prstClr val="black"/>
                    </a:solidFill>
                    <a:effectLst/>
                    <a:uLnTx/>
                    <a:uFillTx/>
                    <a:latin typeface="Calibri" panose="020F0502020204030204"/>
                    <a:ea typeface="+mn-ea"/>
                    <a:cs typeface="+mn-cs"/>
                  </a:rPr>
                  <a:t>Users</a:t>
                </a:r>
              </a:p>
            </p:txBody>
          </p:sp>
          <p:sp>
            <p:nvSpPr>
              <p:cNvPr id="26" name="TextBox 25">
                <a:extLst>
                  <a:ext uri="{FF2B5EF4-FFF2-40B4-BE49-F238E27FC236}">
                    <a16:creationId xmlns:a16="http://schemas.microsoft.com/office/drawing/2014/main" id="{7DAD5487-761B-4BA2-8BEB-A5A2B9F46F8F}"/>
                  </a:ext>
                </a:extLst>
              </p:cNvPr>
              <p:cNvSpPr txBox="1"/>
              <p:nvPr/>
            </p:nvSpPr>
            <p:spPr>
              <a:xfrm>
                <a:off x="5376998" y="5171381"/>
                <a:ext cx="1003965" cy="300825"/>
              </a:xfrm>
              <a:prstGeom prst="rect">
                <a:avLst/>
              </a:prstGeom>
              <a:noFill/>
              <a:effectLst/>
            </p:spPr>
            <p:txBody>
              <a:bodyPr wrap="none" rtlCol="0">
                <a:spAutoFit/>
              </a:bodyPr>
              <a:lstStyle/>
              <a:p>
                <a:pPr marL="0" marR="0" lvl="0" indent="0" algn="l" defTabSz="727283" rtl="0" eaLnBrk="1" fontAlgn="auto" latinLnBrk="0" hangingPunct="1">
                  <a:lnSpc>
                    <a:spcPct val="100000"/>
                  </a:lnSpc>
                  <a:spcBef>
                    <a:spcPts val="0"/>
                  </a:spcBef>
                  <a:spcAft>
                    <a:spcPts val="0"/>
                  </a:spcAft>
                  <a:buClrTx/>
                  <a:buSzTx/>
                  <a:buFontTx/>
                  <a:buNone/>
                  <a:tabLst/>
                  <a:defRPr/>
                </a:pPr>
                <a:r>
                  <a:rPr kumimoji="0" lang="en-US" sz="955" b="0" i="0" u="none" strike="noStrike" kern="1200" cap="none" spc="0" normalizeH="0" baseline="0" noProof="0">
                    <a:ln>
                      <a:noFill/>
                    </a:ln>
                    <a:solidFill>
                      <a:prstClr val="black"/>
                    </a:solidFill>
                    <a:effectLst/>
                    <a:uLnTx/>
                    <a:uFillTx/>
                    <a:latin typeface="Calibri" panose="020F0502020204030204"/>
                    <a:ea typeface="+mn-ea"/>
                    <a:cs typeface="+mn-cs"/>
                  </a:rPr>
                  <a:t>Applications</a:t>
                </a:r>
              </a:p>
            </p:txBody>
          </p:sp>
        </p:grpSp>
      </p:grpSp>
      <p:grpSp>
        <p:nvGrpSpPr>
          <p:cNvPr id="30" name="Group 29">
            <a:extLst>
              <a:ext uri="{FF2B5EF4-FFF2-40B4-BE49-F238E27FC236}">
                <a16:creationId xmlns:a16="http://schemas.microsoft.com/office/drawing/2014/main" id="{785A0315-D7CD-4F40-A14A-4F7F3038DFB3}"/>
              </a:ext>
            </a:extLst>
          </p:cNvPr>
          <p:cNvGrpSpPr/>
          <p:nvPr/>
        </p:nvGrpSpPr>
        <p:grpSpPr>
          <a:xfrm>
            <a:off x="1819966" y="729914"/>
            <a:ext cx="3812198" cy="1818001"/>
            <a:chOff x="6910869" y="3170996"/>
            <a:chExt cx="3594697" cy="1674421"/>
          </a:xfrm>
          <a:solidFill>
            <a:schemeClr val="accent4">
              <a:lumMod val="60000"/>
              <a:lumOff val="40000"/>
            </a:schemeClr>
          </a:solidFill>
        </p:grpSpPr>
        <p:grpSp>
          <p:nvGrpSpPr>
            <p:cNvPr id="31" name="Group 30">
              <a:extLst>
                <a:ext uri="{FF2B5EF4-FFF2-40B4-BE49-F238E27FC236}">
                  <a16:creationId xmlns:a16="http://schemas.microsoft.com/office/drawing/2014/main" id="{FCD04B0B-E675-4800-9298-7B2C9DC47387}"/>
                </a:ext>
              </a:extLst>
            </p:cNvPr>
            <p:cNvGrpSpPr/>
            <p:nvPr/>
          </p:nvGrpSpPr>
          <p:grpSpPr>
            <a:xfrm>
              <a:off x="6910869" y="3170996"/>
              <a:ext cx="3594697" cy="1674421"/>
              <a:chOff x="6707276" y="2211440"/>
              <a:chExt cx="2716503" cy="1180417"/>
            </a:xfrm>
            <a:grpFill/>
          </p:grpSpPr>
          <p:sp>
            <p:nvSpPr>
              <p:cNvPr id="36" name="Freeform 80">
                <a:extLst>
                  <a:ext uri="{FF2B5EF4-FFF2-40B4-BE49-F238E27FC236}">
                    <a16:creationId xmlns:a16="http://schemas.microsoft.com/office/drawing/2014/main" id="{C2053EA9-17B7-4DFB-9B3D-87651515CED0}"/>
                  </a:ext>
                </a:extLst>
              </p:cNvPr>
              <p:cNvSpPr>
                <a:spLocks/>
              </p:cNvSpPr>
              <p:nvPr/>
            </p:nvSpPr>
            <p:spPr bwMode="auto">
              <a:xfrm>
                <a:off x="6707276" y="2211440"/>
                <a:ext cx="2716503" cy="1180417"/>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grpFill/>
              <a:ln w="38100">
                <a:solidFill>
                  <a:schemeClr val="accent4"/>
                </a:solidFill>
              </a:ln>
            </p:spPr>
            <p:txBody>
              <a:bodyPr lIns="68561" tIns="34280" rIns="68561" bIns="34280"/>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Verdana"/>
                  <a:ea typeface="MS PGothic"/>
                  <a:cs typeface="MS PGothic"/>
                </a:endParaRPr>
              </a:p>
            </p:txBody>
          </p:sp>
          <p:pic>
            <p:nvPicPr>
              <p:cNvPr id="37" name="Picture 5" descr="C:\Users\mitchellg\Desktop\Folder.png">
                <a:extLst>
                  <a:ext uri="{FF2B5EF4-FFF2-40B4-BE49-F238E27FC236}">
                    <a16:creationId xmlns:a16="http://schemas.microsoft.com/office/drawing/2014/main" id="{7173C0F6-8D67-45F7-AEEE-D147FB11272B}"/>
                  </a:ext>
                </a:extLst>
              </p:cNvPr>
              <p:cNvPicPr>
                <a:picLocks noChangeAspect="1" noChangeArrowheads="1"/>
              </p:cNvPicPr>
              <p:nvPr/>
            </p:nvPicPr>
            <p:blipFill>
              <a:blip r:embed="rId12" cstate="print">
                <a:lum bright="100000"/>
              </a:blip>
              <a:srcRect/>
              <a:stretch>
                <a:fillRect/>
              </a:stretch>
            </p:blipFill>
            <p:spPr bwMode="auto">
              <a:xfrm>
                <a:off x="7678743" y="2673631"/>
                <a:ext cx="747881" cy="670109"/>
              </a:xfrm>
              <a:prstGeom prst="rect">
                <a:avLst/>
              </a:prstGeom>
              <a:grpFill/>
            </p:spPr>
          </p:pic>
          <p:sp>
            <p:nvSpPr>
              <p:cNvPr id="38" name="TextBox 37">
                <a:extLst>
                  <a:ext uri="{FF2B5EF4-FFF2-40B4-BE49-F238E27FC236}">
                    <a16:creationId xmlns:a16="http://schemas.microsoft.com/office/drawing/2014/main" id="{281B4166-AAE4-4C16-BE9C-BDE3AF9D7252}"/>
                  </a:ext>
                </a:extLst>
              </p:cNvPr>
              <p:cNvSpPr txBox="1"/>
              <p:nvPr/>
            </p:nvSpPr>
            <p:spPr>
              <a:xfrm>
                <a:off x="7842214" y="3015518"/>
                <a:ext cx="442288" cy="145591"/>
              </a:xfrm>
              <a:prstGeom prst="rect">
                <a:avLst/>
              </a:prstGeom>
              <a:noFill/>
            </p:spPr>
            <p:txBody>
              <a:bodyPr wrap="none" rtlCol="0">
                <a:spAutoFit/>
              </a:bodyPr>
              <a:lstStyle/>
              <a:p>
                <a:pPr marL="0" marR="0" lvl="0" indent="0" algn="ctr" defTabSz="713093" rtl="0" eaLnBrk="1" fontAlgn="auto" latinLnBrk="0" hangingPunct="1">
                  <a:lnSpc>
                    <a:spcPct val="100000"/>
                  </a:lnSpc>
                  <a:spcBef>
                    <a:spcPts val="0"/>
                  </a:spcBef>
                  <a:spcAft>
                    <a:spcPts val="0"/>
                  </a:spcAft>
                  <a:buClrTx/>
                  <a:buSzTx/>
                  <a:buFontTx/>
                  <a:buNone/>
                  <a:tabLst/>
                  <a:defRPr/>
                </a:pPr>
                <a:r>
                  <a:rPr kumimoji="0" lang="en-US" sz="857" b="0" i="0" u="none" strike="noStrike" kern="1200" cap="none" spc="0" normalizeH="0" baseline="0" noProof="0" dirty="0">
                    <a:ln>
                      <a:noFill/>
                    </a:ln>
                    <a:solidFill>
                      <a:srgbClr val="808080"/>
                    </a:solidFill>
                    <a:effectLst/>
                    <a:uLnTx/>
                    <a:uFillTx/>
                    <a:latin typeface="Calibri" panose="020F0502020204030204"/>
                    <a:ea typeface="+mn-ea"/>
                    <a:cs typeface="+mn-cs"/>
                  </a:rPr>
                  <a:t>File Share</a:t>
                </a:r>
              </a:p>
            </p:txBody>
          </p:sp>
        </p:grpSp>
        <p:pic>
          <p:nvPicPr>
            <p:cNvPr id="32" name="Graphic 31">
              <a:extLst>
                <a:ext uri="{FF2B5EF4-FFF2-40B4-BE49-F238E27FC236}">
                  <a16:creationId xmlns:a16="http://schemas.microsoft.com/office/drawing/2014/main" id="{B96F7040-DB41-41B1-BCFF-08EE4B7A101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53166" y="4128133"/>
              <a:ext cx="476250" cy="476250"/>
            </a:xfrm>
            <a:prstGeom prst="rect">
              <a:avLst/>
            </a:prstGeom>
          </p:spPr>
        </p:pic>
        <p:pic>
          <p:nvPicPr>
            <p:cNvPr id="33" name="Graphic 32">
              <a:extLst>
                <a:ext uri="{FF2B5EF4-FFF2-40B4-BE49-F238E27FC236}">
                  <a16:creationId xmlns:a16="http://schemas.microsoft.com/office/drawing/2014/main" id="{E02A31E0-856D-4F49-B0D2-DED294BEE98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09696" y="4133845"/>
              <a:ext cx="476250" cy="476250"/>
            </a:xfrm>
            <a:prstGeom prst="rect">
              <a:avLst/>
            </a:prstGeom>
          </p:spPr>
        </p:pic>
        <p:cxnSp>
          <p:nvCxnSpPr>
            <p:cNvPr id="34" name="Straight Arrow Connector 33">
              <a:extLst>
                <a:ext uri="{FF2B5EF4-FFF2-40B4-BE49-F238E27FC236}">
                  <a16:creationId xmlns:a16="http://schemas.microsoft.com/office/drawing/2014/main" id="{ECB9ADA9-DB9B-4C1E-8050-78016CB2AFF9}"/>
                </a:ext>
              </a:extLst>
            </p:cNvPr>
            <p:cNvCxnSpPr>
              <a:cxnSpLocks/>
              <a:stCxn id="33" idx="3"/>
              <a:endCxn id="37" idx="1"/>
            </p:cNvCxnSpPr>
            <p:nvPr/>
          </p:nvCxnSpPr>
          <p:spPr bwMode="auto">
            <a:xfrm flipV="1">
              <a:off x="7885946" y="4301889"/>
              <a:ext cx="310447" cy="70082"/>
            </a:xfrm>
            <a:prstGeom prst="straightConnector1">
              <a:avLst/>
            </a:prstGeom>
            <a:grpFill/>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DBA26667-5328-448D-913D-F2D656A9C6BF}"/>
                </a:ext>
              </a:extLst>
            </p:cNvPr>
            <p:cNvCxnSpPr>
              <a:cxnSpLocks/>
              <a:stCxn id="32" idx="1"/>
              <a:endCxn id="37" idx="3"/>
            </p:cNvCxnSpPr>
            <p:nvPr/>
          </p:nvCxnSpPr>
          <p:spPr bwMode="auto">
            <a:xfrm flipH="1" flipV="1">
              <a:off x="9186050" y="4301889"/>
              <a:ext cx="367116" cy="64370"/>
            </a:xfrm>
            <a:prstGeom prst="straightConnector1">
              <a:avLst/>
            </a:prstGeom>
            <a:grpFill/>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39" name="Vault">
            <a:extLst>
              <a:ext uri="{FF2B5EF4-FFF2-40B4-BE49-F238E27FC236}">
                <a16:creationId xmlns:a16="http://schemas.microsoft.com/office/drawing/2014/main" id="{314E89D7-3207-4316-9043-CF4CE865BAC7}"/>
              </a:ext>
            </a:extLst>
          </p:cNvPr>
          <p:cNvGrpSpPr/>
          <p:nvPr/>
        </p:nvGrpSpPr>
        <p:grpSpPr>
          <a:xfrm>
            <a:off x="3223918" y="878164"/>
            <a:ext cx="957313" cy="672600"/>
            <a:chOff x="8017733" y="1933069"/>
            <a:chExt cx="1769995" cy="1458142"/>
          </a:xfrm>
        </p:grpSpPr>
        <p:pic>
          <p:nvPicPr>
            <p:cNvPr id="40" name="Picture 39">
              <a:extLst>
                <a:ext uri="{FF2B5EF4-FFF2-40B4-BE49-F238E27FC236}">
                  <a16:creationId xmlns:a16="http://schemas.microsoft.com/office/drawing/2014/main" id="{A539FCE5-3CC8-4DE2-A207-BBB935D1C766}"/>
                </a:ext>
              </a:extLst>
            </p:cNvPr>
            <p:cNvPicPr>
              <a:picLocks noChangeAspect="1"/>
            </p:cNvPicPr>
            <p:nvPr/>
          </p:nvPicPr>
          <p:blipFill>
            <a:blip r:embed="rId17">
              <a:extLst>
                <a:ext uri="{BEBA8EAE-BF5A-486C-A8C5-ECC9F3942E4B}">
                  <a14:imgProps xmlns:a14="http://schemas.microsoft.com/office/drawing/2010/main">
                    <a14:imgLayer r:embed="rId18">
                      <a14:imgEffect>
                        <a14:saturation sat="0"/>
                      </a14:imgEffect>
                      <a14:imgEffect>
                        <a14:brightnessContrast bright="40000" contrast="40000"/>
                      </a14:imgEffect>
                    </a14:imgLayer>
                  </a14:imgProps>
                </a:ext>
              </a:extLst>
            </a:blip>
            <a:stretch>
              <a:fillRect/>
            </a:stretch>
          </p:blipFill>
          <p:spPr>
            <a:xfrm>
              <a:off x="8176444" y="1933069"/>
              <a:ext cx="1525901" cy="960443"/>
            </a:xfrm>
            <a:prstGeom prst="rect">
              <a:avLst/>
            </a:prstGeom>
            <a:noFill/>
            <a:ln>
              <a:noFill/>
            </a:ln>
          </p:spPr>
        </p:pic>
        <p:sp>
          <p:nvSpPr>
            <p:cNvPr id="41" name="TextBox 40">
              <a:extLst>
                <a:ext uri="{FF2B5EF4-FFF2-40B4-BE49-F238E27FC236}">
                  <a16:creationId xmlns:a16="http://schemas.microsoft.com/office/drawing/2014/main" id="{D3C4CBA1-2751-4698-B69A-02469F132D1D}"/>
                </a:ext>
              </a:extLst>
            </p:cNvPr>
            <p:cNvSpPr txBox="1"/>
            <p:nvPr/>
          </p:nvSpPr>
          <p:spPr>
            <a:xfrm>
              <a:off x="8017733" y="2827121"/>
              <a:ext cx="1769995" cy="564090"/>
            </a:xfrm>
            <a:prstGeom prst="rect">
              <a:avLst/>
            </a:prstGeom>
            <a:noFill/>
            <a:ln>
              <a:noFill/>
            </a:ln>
          </p:spPr>
          <p:txBody>
            <a:bodyPr wrap="none" rtlCol="0">
              <a:spAutoFit/>
            </a:bodyPr>
            <a:lstStyle/>
            <a:p>
              <a:pPr marL="0" marR="0" lvl="0" indent="0" algn="ctr" defTabSz="712956" rtl="0" eaLnBrk="1" fontAlgn="auto" latinLnBrk="0" hangingPunct="1">
                <a:lnSpc>
                  <a:spcPct val="100000"/>
                </a:lnSpc>
                <a:spcBef>
                  <a:spcPts val="0"/>
                </a:spcBef>
                <a:spcAft>
                  <a:spcPts val="0"/>
                </a:spcAft>
                <a:buClrTx/>
                <a:buSzTx/>
                <a:buFontTx/>
                <a:buNone/>
                <a:tabLst/>
                <a:defRPr/>
              </a:pPr>
              <a:r>
                <a:rPr kumimoji="0" lang="en-US" sz="1091" b="0" i="0" u="none" strike="noStrike" kern="1200" cap="none" spc="0" normalizeH="0" baseline="0" noProof="0" dirty="0">
                  <a:ln>
                    <a:noFill/>
                  </a:ln>
                  <a:solidFill>
                    <a:prstClr val="white"/>
                  </a:solidFill>
                  <a:effectLst/>
                  <a:uLnTx/>
                  <a:uFillTx/>
                  <a:latin typeface="Calibri" panose="020F0502020204030204"/>
                  <a:ea typeface="+mn-ea"/>
                  <a:cs typeface="+mn-cs"/>
                </a:rPr>
                <a:t>Azure Backup</a:t>
              </a:r>
            </a:p>
          </p:txBody>
        </p:sp>
      </p:grpSp>
      <p:sp>
        <p:nvSpPr>
          <p:cNvPr id="42" name="TextBox 41">
            <a:extLst>
              <a:ext uri="{FF2B5EF4-FFF2-40B4-BE49-F238E27FC236}">
                <a16:creationId xmlns:a16="http://schemas.microsoft.com/office/drawing/2014/main" id="{D067B435-BA21-415C-AC38-32305BD8CAE5}"/>
              </a:ext>
            </a:extLst>
          </p:cNvPr>
          <p:cNvSpPr txBox="1"/>
          <p:nvPr/>
        </p:nvSpPr>
        <p:spPr>
          <a:xfrm>
            <a:off x="6779745" y="793683"/>
            <a:ext cx="2574868" cy="572721"/>
          </a:xfrm>
          <a:prstGeom prst="rect">
            <a:avLst/>
          </a:prstGeom>
          <a:noFill/>
        </p:spPr>
        <p:txBody>
          <a:bodyPr wrap="square" rtlCol="0">
            <a:spAutoFit/>
          </a:bodyPr>
          <a:lstStyle/>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rPr>
              <a:t>Cloud Tiering</a:t>
            </a:r>
          </a:p>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endParaRPr>
          </a:p>
        </p:txBody>
      </p:sp>
      <p:sp>
        <p:nvSpPr>
          <p:cNvPr id="43" name="TextBox 42">
            <a:extLst>
              <a:ext uri="{FF2B5EF4-FFF2-40B4-BE49-F238E27FC236}">
                <a16:creationId xmlns:a16="http://schemas.microsoft.com/office/drawing/2014/main" id="{3A9424B8-AF2A-431E-A750-8B5E5C3009F9}"/>
              </a:ext>
            </a:extLst>
          </p:cNvPr>
          <p:cNvSpPr txBox="1"/>
          <p:nvPr/>
        </p:nvSpPr>
        <p:spPr>
          <a:xfrm>
            <a:off x="6779744" y="1601049"/>
            <a:ext cx="2574868" cy="572721"/>
          </a:xfrm>
          <a:prstGeom prst="rect">
            <a:avLst/>
          </a:prstGeom>
          <a:noFill/>
        </p:spPr>
        <p:txBody>
          <a:bodyPr wrap="square" rtlCol="0">
            <a:spAutoFit/>
          </a:bodyPr>
          <a:lstStyle/>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rPr>
              <a:t>Multi-site Sync</a:t>
            </a:r>
          </a:p>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endParaRPr>
          </a:p>
        </p:txBody>
      </p:sp>
      <p:sp>
        <p:nvSpPr>
          <p:cNvPr id="44" name="TextBox 43">
            <a:extLst>
              <a:ext uri="{FF2B5EF4-FFF2-40B4-BE49-F238E27FC236}">
                <a16:creationId xmlns:a16="http://schemas.microsoft.com/office/drawing/2014/main" id="{0F6321B8-D8BB-4786-ADA7-445BC832A7F4}"/>
              </a:ext>
            </a:extLst>
          </p:cNvPr>
          <p:cNvSpPr txBox="1"/>
          <p:nvPr/>
        </p:nvSpPr>
        <p:spPr>
          <a:xfrm>
            <a:off x="6779744" y="1991096"/>
            <a:ext cx="2574868" cy="572721"/>
          </a:xfrm>
          <a:prstGeom prst="rect">
            <a:avLst/>
          </a:prstGeom>
          <a:noFill/>
        </p:spPr>
        <p:txBody>
          <a:bodyPr wrap="square" rtlCol="0">
            <a:spAutoFit/>
          </a:bodyPr>
          <a:lstStyle/>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rPr>
              <a:t>Cloud Backup</a:t>
            </a:r>
          </a:p>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endParaRPr>
          </a:p>
        </p:txBody>
      </p:sp>
      <p:sp>
        <p:nvSpPr>
          <p:cNvPr id="45" name="TextBox 44">
            <a:extLst>
              <a:ext uri="{FF2B5EF4-FFF2-40B4-BE49-F238E27FC236}">
                <a16:creationId xmlns:a16="http://schemas.microsoft.com/office/drawing/2014/main" id="{9505AEF1-E69A-4835-8D61-5378D4A739CE}"/>
              </a:ext>
            </a:extLst>
          </p:cNvPr>
          <p:cNvSpPr txBox="1"/>
          <p:nvPr/>
        </p:nvSpPr>
        <p:spPr>
          <a:xfrm>
            <a:off x="6776094" y="1183730"/>
            <a:ext cx="2574868" cy="572721"/>
          </a:xfrm>
          <a:prstGeom prst="rect">
            <a:avLst/>
          </a:prstGeom>
          <a:noFill/>
        </p:spPr>
        <p:txBody>
          <a:bodyPr wrap="square" rtlCol="0">
            <a:spAutoFit/>
          </a:bodyPr>
          <a:lstStyle/>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rPr>
              <a:t>Cloud Access</a:t>
            </a:r>
          </a:p>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endParaRPr>
          </a:p>
        </p:txBody>
      </p:sp>
      <p:sp>
        <p:nvSpPr>
          <p:cNvPr id="46" name="TextBox 45">
            <a:extLst>
              <a:ext uri="{FF2B5EF4-FFF2-40B4-BE49-F238E27FC236}">
                <a16:creationId xmlns:a16="http://schemas.microsoft.com/office/drawing/2014/main" id="{4EF0BF90-908A-401A-B67F-52B503A846A6}"/>
              </a:ext>
            </a:extLst>
          </p:cNvPr>
          <p:cNvSpPr txBox="1"/>
          <p:nvPr/>
        </p:nvSpPr>
        <p:spPr>
          <a:xfrm>
            <a:off x="6783394" y="2381143"/>
            <a:ext cx="2574868" cy="572721"/>
          </a:xfrm>
          <a:prstGeom prst="rect">
            <a:avLst/>
          </a:prstGeom>
          <a:noFill/>
        </p:spPr>
        <p:txBody>
          <a:bodyPr wrap="square" rtlCol="0">
            <a:spAutoFit/>
          </a:bodyPr>
          <a:lstStyle/>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rPr>
              <a:t>Rapid File Server DR</a:t>
            </a:r>
          </a:p>
          <a:p>
            <a:pPr marL="257126" marR="0" lvl="0" indent="-257126" algn="l" defTabSz="71323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561" b="0" i="0" u="none" strike="noStrike" kern="1200" cap="none" spc="0" normalizeH="0" baseline="0" noProof="0" dirty="0">
              <a:ln>
                <a:noFill/>
              </a:ln>
              <a:solidFill>
                <a:srgbClr val="DDDDDD">
                  <a:lumMod val="50000"/>
                </a:srgbClr>
              </a:solidFill>
              <a:effectLst/>
              <a:uLnTx/>
              <a:uFillTx/>
              <a:latin typeface="Segoe UI" panose="020B0502040204020203" pitchFamily="34" charset="0"/>
              <a:ea typeface="+mn-ea"/>
              <a:cs typeface="Segoe UI" panose="020B0502040204020203" pitchFamily="34" charset="0"/>
            </a:endParaRPr>
          </a:p>
        </p:txBody>
      </p:sp>
      <p:pic>
        <p:nvPicPr>
          <p:cNvPr id="47" name="Picture 46">
            <a:extLst>
              <a:ext uri="{FF2B5EF4-FFF2-40B4-BE49-F238E27FC236}">
                <a16:creationId xmlns:a16="http://schemas.microsoft.com/office/drawing/2014/main" id="{56344BE6-AC84-47BF-AC9E-8AFBD93EE1A9}"/>
              </a:ext>
            </a:extLst>
          </p:cNvPr>
          <p:cNvPicPr>
            <a:picLocks noChangeAspect="1"/>
          </p:cNvPicPr>
          <p:nvPr/>
        </p:nvPicPr>
        <p:blipFill>
          <a:blip r:embed="rId19"/>
          <a:stretch>
            <a:fillRect/>
          </a:stretch>
        </p:blipFill>
        <p:spPr>
          <a:xfrm>
            <a:off x="2008775" y="4310757"/>
            <a:ext cx="139646" cy="144575"/>
          </a:xfrm>
          <a:prstGeom prst="rect">
            <a:avLst/>
          </a:prstGeom>
        </p:spPr>
      </p:pic>
      <p:pic>
        <p:nvPicPr>
          <p:cNvPr id="48" name="Picture 47">
            <a:extLst>
              <a:ext uri="{FF2B5EF4-FFF2-40B4-BE49-F238E27FC236}">
                <a16:creationId xmlns:a16="http://schemas.microsoft.com/office/drawing/2014/main" id="{138608B2-B4E5-4462-8ED6-B69AC11DD20C}"/>
              </a:ext>
            </a:extLst>
          </p:cNvPr>
          <p:cNvPicPr>
            <a:picLocks noChangeAspect="1"/>
          </p:cNvPicPr>
          <p:nvPr/>
        </p:nvPicPr>
        <p:blipFill>
          <a:blip r:embed="rId19"/>
          <a:stretch>
            <a:fillRect/>
          </a:stretch>
        </p:blipFill>
        <p:spPr>
          <a:xfrm>
            <a:off x="5472712" y="4263364"/>
            <a:ext cx="139646" cy="144575"/>
          </a:xfrm>
          <a:prstGeom prst="rect">
            <a:avLst/>
          </a:prstGeom>
        </p:spPr>
      </p:pic>
      <p:sp>
        <p:nvSpPr>
          <p:cNvPr id="49" name="&quot;Not Allowed&quot; Symbol 48">
            <a:extLst>
              <a:ext uri="{FF2B5EF4-FFF2-40B4-BE49-F238E27FC236}">
                <a16:creationId xmlns:a16="http://schemas.microsoft.com/office/drawing/2014/main" id="{D2818AF3-C168-42A8-9E3A-B415AA2E63C2}"/>
              </a:ext>
            </a:extLst>
          </p:cNvPr>
          <p:cNvSpPr/>
          <p:nvPr/>
        </p:nvSpPr>
        <p:spPr>
          <a:xfrm>
            <a:off x="5285612" y="3739018"/>
            <a:ext cx="685800" cy="685800"/>
          </a:xfrm>
          <a:prstGeom prst="noSmoking">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Verdana"/>
              <a:ea typeface="+mn-ea"/>
              <a:cs typeface="+mn-cs"/>
            </a:endParaRPr>
          </a:p>
        </p:txBody>
      </p:sp>
      <p:grpSp>
        <p:nvGrpSpPr>
          <p:cNvPr id="50" name="New York">
            <a:extLst>
              <a:ext uri="{FF2B5EF4-FFF2-40B4-BE49-F238E27FC236}">
                <a16:creationId xmlns:a16="http://schemas.microsoft.com/office/drawing/2014/main" id="{67AAB28C-D29A-4C5B-97AC-B9F29833DBE9}"/>
              </a:ext>
            </a:extLst>
          </p:cNvPr>
          <p:cNvGrpSpPr/>
          <p:nvPr/>
        </p:nvGrpSpPr>
        <p:grpSpPr>
          <a:xfrm>
            <a:off x="6752386" y="3530423"/>
            <a:ext cx="1480791" cy="1589303"/>
            <a:chOff x="2628156" y="4249398"/>
            <a:chExt cx="1861546" cy="1997960"/>
          </a:xfrm>
        </p:grpSpPr>
        <p:pic>
          <p:nvPicPr>
            <p:cNvPr id="51" name="Picture 50" descr="\\MAGNUM\Projects\Microsoft\Cloud Power FY12\Design\Icons\PNGs\Server_2.png">
              <a:extLst>
                <a:ext uri="{FF2B5EF4-FFF2-40B4-BE49-F238E27FC236}">
                  <a16:creationId xmlns:a16="http://schemas.microsoft.com/office/drawing/2014/main" id="{B64E61FB-77AD-44DE-8F87-68C8C2F60C3D}"/>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52" name="TextBox 51">
              <a:extLst>
                <a:ext uri="{FF2B5EF4-FFF2-40B4-BE49-F238E27FC236}">
                  <a16:creationId xmlns:a16="http://schemas.microsoft.com/office/drawing/2014/main" id="{E6C21626-38F6-472A-8CDB-6BB77F309917}"/>
                </a:ext>
              </a:extLst>
            </p:cNvPr>
            <p:cNvSpPr txBox="1"/>
            <p:nvPr/>
          </p:nvSpPr>
          <p:spPr>
            <a:xfrm>
              <a:off x="2628156" y="5577189"/>
              <a:ext cx="1861546" cy="670169"/>
            </a:xfrm>
            <a:prstGeom prst="rect">
              <a:avLst/>
            </a:prstGeom>
            <a:noFill/>
          </p:spPr>
          <p:txBody>
            <a:bodyPr wrap="none" rtlCol="0">
              <a:spAutoFit/>
            </a:bodyPr>
            <a:lstStyle/>
            <a:p>
              <a:pPr marL="0" marR="0" lvl="0" indent="0" algn="ctr" defTabSz="727283" rtl="0" eaLnBrk="1" fontAlgn="auto" latinLnBrk="0" hangingPunct="1">
                <a:lnSpc>
                  <a:spcPct val="100000"/>
                </a:lnSpc>
                <a:spcBef>
                  <a:spcPts val="0"/>
                </a:spcBef>
                <a:spcAft>
                  <a:spcPts val="0"/>
                </a:spcAft>
                <a:buClrTx/>
                <a:buSzTx/>
                <a:buFontTx/>
                <a:buNone/>
                <a:tabLst/>
                <a:defRPr/>
              </a:pPr>
              <a:r>
                <a:rPr kumimoji="0" lang="en-US" sz="1432" b="0" i="0" u="none" strike="noStrike" kern="1200" cap="none" spc="0" normalizeH="0" baseline="0" noProof="0" dirty="0">
                  <a:ln>
                    <a:noFill/>
                  </a:ln>
                  <a:solidFill>
                    <a:prstClr val="black"/>
                  </a:solidFill>
                  <a:effectLst/>
                  <a:uLnTx/>
                  <a:uFillTx/>
                  <a:latin typeface="Calibri" panose="020F0502020204030204"/>
                  <a:ea typeface="+mn-ea"/>
                  <a:cs typeface="+mn-cs"/>
                </a:rPr>
                <a:t>File Sync Server 3</a:t>
              </a:r>
              <a:br>
                <a:rPr kumimoji="0" lang="en-US" sz="1432"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32" b="0" i="0" u="none" strike="noStrike" kern="1200" cap="none" spc="0" normalizeH="0" baseline="0" noProof="0" dirty="0">
                  <a:ln>
                    <a:noFill/>
                  </a:ln>
                  <a:solidFill>
                    <a:prstClr val="black"/>
                  </a:solidFill>
                  <a:effectLst/>
                  <a:uLnTx/>
                  <a:uFillTx/>
                  <a:latin typeface="Calibri" panose="020F0502020204030204"/>
                  <a:ea typeface="+mn-ea"/>
                  <a:cs typeface="+mn-cs"/>
                </a:rPr>
                <a:t>Trondheim</a:t>
              </a:r>
            </a:p>
          </p:txBody>
        </p:sp>
      </p:grpSp>
      <p:pic>
        <p:nvPicPr>
          <p:cNvPr id="53" name="Picture 52">
            <a:extLst>
              <a:ext uri="{FF2B5EF4-FFF2-40B4-BE49-F238E27FC236}">
                <a16:creationId xmlns:a16="http://schemas.microsoft.com/office/drawing/2014/main" id="{77C664D9-8F5C-4046-83C2-04788DBEB72F}"/>
              </a:ext>
            </a:extLst>
          </p:cNvPr>
          <p:cNvPicPr>
            <a:picLocks noChangeAspect="1"/>
          </p:cNvPicPr>
          <p:nvPr/>
        </p:nvPicPr>
        <p:blipFill>
          <a:blip r:embed="rId19"/>
          <a:stretch>
            <a:fillRect/>
          </a:stretch>
        </p:blipFill>
        <p:spPr>
          <a:xfrm>
            <a:off x="7336408" y="4286614"/>
            <a:ext cx="139646" cy="144575"/>
          </a:xfrm>
          <a:prstGeom prst="rect">
            <a:avLst/>
          </a:prstGeom>
        </p:spPr>
      </p:pic>
      <p:cxnSp>
        <p:nvCxnSpPr>
          <p:cNvPr id="54" name="Sync: New York">
            <a:extLst>
              <a:ext uri="{FF2B5EF4-FFF2-40B4-BE49-F238E27FC236}">
                <a16:creationId xmlns:a16="http://schemas.microsoft.com/office/drawing/2014/main" id="{29C53FF3-CACA-4B69-A701-008671CFB708}"/>
              </a:ext>
            </a:extLst>
          </p:cNvPr>
          <p:cNvCxnSpPr>
            <a:cxnSpLocks/>
          </p:cNvCxnSpPr>
          <p:nvPr/>
        </p:nvCxnSpPr>
        <p:spPr>
          <a:xfrm rot="10800000">
            <a:off x="5623388" y="2473808"/>
            <a:ext cx="1476659" cy="1130315"/>
          </a:xfrm>
          <a:prstGeom prst="bentConnector3">
            <a:avLst>
              <a:gd name="adj1" fmla="val 50000"/>
            </a:avLst>
          </a:prstGeom>
          <a:noFill/>
          <a:ln w="25400" cmpd="sng">
            <a:solidFill>
              <a:schemeClr val="accent4"/>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0851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left)">
                                      <p:cBhvr>
                                        <p:cTn id="31" dur="500"/>
                                        <p:tgtEl>
                                          <p:spTgt spid="44"/>
                                        </p:tgtEl>
                                      </p:cBhvr>
                                    </p:animEffect>
                                  </p:childTnLst>
                                </p:cTn>
                              </p:par>
                              <p:par>
                                <p:cTn id="32" presetID="10" presetClass="entr" presetSubtype="0"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par>
                                <p:cTn id="51" presetID="10"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fade">
                                      <p:cBhvr>
                                        <p:cTn id="5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2437019" y="737654"/>
            <a:ext cx="4103909" cy="186192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a:xfrm>
            <a:off x="2426128" y="-156630"/>
            <a:ext cx="8229600" cy="914400"/>
          </a:xfrm>
        </p:spPr>
        <p:txBody>
          <a:bodyPr/>
          <a:lstStyle/>
          <a:p>
            <a:r>
              <a:rPr lang="en-US" dirty="0"/>
              <a:t>Deploying Azure File Sync</a:t>
            </a:r>
          </a:p>
        </p:txBody>
      </p:sp>
      <p:sp>
        <p:nvSpPr>
          <p:cNvPr id="35" name="server" title="Icon of a server tower">
            <a:extLst>
              <a:ext uri="{FF2B5EF4-FFF2-40B4-BE49-F238E27FC236}">
                <a16:creationId xmlns:a16="http://schemas.microsoft.com/office/drawing/2014/main" id="{8D50FA25-0FCE-4A43-90C0-2535C2D47D94}"/>
              </a:ext>
            </a:extLst>
          </p:cNvPr>
          <p:cNvSpPr>
            <a:spLocks noChangeAspect="1" noEditPoints="1"/>
          </p:cNvSpPr>
          <p:nvPr/>
        </p:nvSpPr>
        <p:spPr bwMode="auto">
          <a:xfrm>
            <a:off x="2578235" y="2911055"/>
            <a:ext cx="1035632" cy="200123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lin ang="5400000" scaled="1"/>
              </a:gradFill>
            </a:endParaRPr>
          </a:p>
        </p:txBody>
      </p:sp>
      <p:grpSp>
        <p:nvGrpSpPr>
          <p:cNvPr id="64" name="Group 63">
            <a:extLst>
              <a:ext uri="{FF2B5EF4-FFF2-40B4-BE49-F238E27FC236}">
                <a16:creationId xmlns:a16="http://schemas.microsoft.com/office/drawing/2014/main" id="{06D9105E-35BB-4FCE-B052-67F5B7DE1D76}"/>
              </a:ext>
            </a:extLst>
          </p:cNvPr>
          <p:cNvGrpSpPr/>
          <p:nvPr/>
        </p:nvGrpSpPr>
        <p:grpSpPr>
          <a:xfrm>
            <a:off x="3662006" y="2235133"/>
            <a:ext cx="2370635" cy="1180874"/>
            <a:chOff x="5820928" y="2980177"/>
            <a:chExt cx="3057991" cy="1573796"/>
          </a:xfrm>
        </p:grpSpPr>
        <p:cxnSp>
          <p:nvCxnSpPr>
            <p:cNvPr id="40" name="Connector: Elbow 39">
              <a:extLst>
                <a:ext uri="{FF2B5EF4-FFF2-40B4-BE49-F238E27FC236}">
                  <a16:creationId xmlns:a16="http://schemas.microsoft.com/office/drawing/2014/main" id="{B3D1187C-4B4C-4327-A78B-7F46105078B8}"/>
                </a:ext>
              </a:extLst>
            </p:cNvPr>
            <p:cNvCxnSpPr>
              <a:cxnSpLocks/>
            </p:cNvCxnSpPr>
            <p:nvPr/>
          </p:nvCxnSpPr>
          <p:spPr>
            <a:xfrm rot="5400000">
              <a:off x="5540426" y="3260679"/>
              <a:ext cx="1573793" cy="1012790"/>
            </a:xfrm>
            <a:prstGeom prst="bentConnector3">
              <a:avLst>
                <a:gd name="adj1" fmla="val 100018"/>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41AA743-6658-4E94-8AED-18AD5D5E6021}"/>
                </a:ext>
              </a:extLst>
            </p:cNvPr>
            <p:cNvCxnSpPr>
              <a:cxnSpLocks/>
            </p:cNvCxnSpPr>
            <p:nvPr/>
          </p:nvCxnSpPr>
          <p:spPr>
            <a:xfrm>
              <a:off x="7227737" y="2980178"/>
              <a:ext cx="1651182" cy="1573795"/>
            </a:xfrm>
            <a:prstGeom prst="bentConnector3">
              <a:avLst>
                <a:gd name="adj1" fmla="val -50"/>
              </a:avLst>
            </a:prstGeom>
            <a:ln w="28575">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4" name="TextBox 53">
            <a:extLst>
              <a:ext uri="{FF2B5EF4-FFF2-40B4-BE49-F238E27FC236}">
                <a16:creationId xmlns:a16="http://schemas.microsoft.com/office/drawing/2014/main" id="{3FC9B622-E1AB-4AC1-A241-555D6CF42F07}"/>
              </a:ext>
            </a:extLst>
          </p:cNvPr>
          <p:cNvSpPr txBox="1"/>
          <p:nvPr/>
        </p:nvSpPr>
        <p:spPr>
          <a:xfrm>
            <a:off x="2773642" y="3340842"/>
            <a:ext cx="637995" cy="323165"/>
          </a:xfrm>
          <a:prstGeom prst="rect">
            <a:avLst/>
          </a:prstGeom>
          <a:noFill/>
        </p:spPr>
        <p:txBody>
          <a:bodyPr wrap="none" lIns="0" tIns="0" rIns="0" bIns="0" rtlCol="0">
            <a:spAutoFit/>
          </a:bodyPr>
          <a:lstStyle/>
          <a:p>
            <a:pPr algn="ctr"/>
            <a:r>
              <a:rPr lang="en-US" sz="1050" b="1" dirty="0">
                <a:solidFill>
                  <a:schemeClr val="accent4"/>
                </a:solidFill>
              </a:rPr>
              <a:t>MCO</a:t>
            </a:r>
          </a:p>
          <a:p>
            <a:pPr algn="ctr"/>
            <a:r>
              <a:rPr lang="en-US" sz="1050" b="1" dirty="0">
                <a:solidFill>
                  <a:schemeClr val="accent4"/>
                </a:solidFill>
              </a:rPr>
              <a:t>X:\mktg</a:t>
            </a:r>
          </a:p>
        </p:txBody>
      </p:sp>
      <p:grpSp>
        <p:nvGrpSpPr>
          <p:cNvPr id="63" name="Group 62">
            <a:extLst>
              <a:ext uri="{FF2B5EF4-FFF2-40B4-BE49-F238E27FC236}">
                <a16:creationId xmlns:a16="http://schemas.microsoft.com/office/drawing/2014/main" id="{CAF2BDA8-327D-4B48-A02B-78B16948E07D}"/>
              </a:ext>
            </a:extLst>
          </p:cNvPr>
          <p:cNvGrpSpPr/>
          <p:nvPr/>
        </p:nvGrpSpPr>
        <p:grpSpPr>
          <a:xfrm>
            <a:off x="2676132" y="3917633"/>
            <a:ext cx="1006301" cy="203804"/>
            <a:chOff x="4506429" y="5223510"/>
            <a:chExt cx="1341735" cy="271739"/>
          </a:xfrm>
        </p:grpSpPr>
        <p:sp>
          <p:nvSpPr>
            <p:cNvPr id="59" name="Processing_E9F5" title="Icon of two interlocked gears">
              <a:extLst>
                <a:ext uri="{FF2B5EF4-FFF2-40B4-BE49-F238E27FC236}">
                  <a16:creationId xmlns:a16="http://schemas.microsoft.com/office/drawing/2014/main" id="{D9725CA0-0A82-46FC-A235-5F554C046E5E}"/>
                </a:ext>
              </a:extLst>
            </p:cNvPr>
            <p:cNvSpPr>
              <a:spLocks noChangeAspect="1" noEditPoints="1"/>
            </p:cNvSpPr>
            <p:nvPr/>
          </p:nvSpPr>
          <p:spPr bwMode="auto">
            <a:xfrm>
              <a:off x="4506429" y="5223510"/>
              <a:ext cx="312009" cy="27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chemeClr val="accent4"/>
                </a:solidFill>
              </a:endParaRPr>
            </a:p>
          </p:txBody>
        </p:sp>
        <p:sp>
          <p:nvSpPr>
            <p:cNvPr id="60" name="TextBox 59">
              <a:extLst>
                <a:ext uri="{FF2B5EF4-FFF2-40B4-BE49-F238E27FC236}">
                  <a16:creationId xmlns:a16="http://schemas.microsoft.com/office/drawing/2014/main" id="{5756ADC6-52F5-4F42-9160-892109296E8C}"/>
                </a:ext>
              </a:extLst>
            </p:cNvPr>
            <p:cNvSpPr txBox="1"/>
            <p:nvPr/>
          </p:nvSpPr>
          <p:spPr>
            <a:xfrm>
              <a:off x="4877813" y="5310583"/>
              <a:ext cx="970351" cy="184666"/>
            </a:xfrm>
            <a:prstGeom prst="rect">
              <a:avLst/>
            </a:prstGeom>
            <a:noFill/>
          </p:spPr>
          <p:txBody>
            <a:bodyPr wrap="none" lIns="0" tIns="0" rIns="0" bIns="0" rtlCol="0">
              <a:spAutoFit/>
            </a:bodyPr>
            <a:lstStyle/>
            <a:p>
              <a:pPr algn="l"/>
              <a:r>
                <a:rPr lang="en-US" sz="900" b="1" dirty="0">
                  <a:solidFill>
                    <a:schemeClr val="accent4"/>
                  </a:solidFill>
                </a:rPr>
                <a:t>Sync Agent</a:t>
              </a:r>
            </a:p>
          </p:txBody>
        </p:sp>
      </p:grpSp>
      <p:sp>
        <p:nvSpPr>
          <p:cNvPr id="61" name="TextBox 60">
            <a:extLst>
              <a:ext uri="{FF2B5EF4-FFF2-40B4-BE49-F238E27FC236}">
                <a16:creationId xmlns:a16="http://schemas.microsoft.com/office/drawing/2014/main" id="{B85AC944-84C0-4B04-A152-4C6DE690B9E3}"/>
              </a:ext>
            </a:extLst>
          </p:cNvPr>
          <p:cNvSpPr txBox="1"/>
          <p:nvPr/>
        </p:nvSpPr>
        <p:spPr>
          <a:xfrm>
            <a:off x="1091838" y="3336875"/>
            <a:ext cx="1747273" cy="207749"/>
          </a:xfrm>
          <a:prstGeom prst="rect">
            <a:avLst/>
          </a:prstGeom>
          <a:noFill/>
        </p:spPr>
        <p:txBody>
          <a:bodyPr wrap="none" lIns="0" tIns="0" rIns="0" bIns="0" rtlCol="0">
            <a:spAutoFit/>
          </a:bodyPr>
          <a:lstStyle/>
          <a:p>
            <a:pPr algn="l"/>
            <a:r>
              <a:rPr lang="en-US" sz="1350" b="1" dirty="0">
                <a:solidFill>
                  <a:schemeClr val="accent4"/>
                </a:solidFill>
              </a:rPr>
              <a:t>Server Endpoint 1</a:t>
            </a:r>
          </a:p>
        </p:txBody>
      </p:sp>
      <p:sp>
        <p:nvSpPr>
          <p:cNvPr id="62" name="TextBox 61">
            <a:extLst>
              <a:ext uri="{FF2B5EF4-FFF2-40B4-BE49-F238E27FC236}">
                <a16:creationId xmlns:a16="http://schemas.microsoft.com/office/drawing/2014/main" id="{BC267CDC-78F9-491B-BD00-A69E4B2F92EC}"/>
              </a:ext>
            </a:extLst>
          </p:cNvPr>
          <p:cNvSpPr txBox="1"/>
          <p:nvPr/>
        </p:nvSpPr>
        <p:spPr>
          <a:xfrm>
            <a:off x="7126358" y="3337943"/>
            <a:ext cx="1747273" cy="207749"/>
          </a:xfrm>
          <a:prstGeom prst="rect">
            <a:avLst/>
          </a:prstGeom>
          <a:noFill/>
        </p:spPr>
        <p:txBody>
          <a:bodyPr wrap="none" lIns="0" tIns="0" rIns="0" bIns="0" rtlCol="0">
            <a:spAutoFit/>
          </a:bodyPr>
          <a:lstStyle/>
          <a:p>
            <a:r>
              <a:rPr lang="en-US" sz="1350" b="1" dirty="0">
                <a:solidFill>
                  <a:schemeClr val="accent4"/>
                </a:solidFill>
              </a:rPr>
              <a:t>Server Endpoint 2</a:t>
            </a:r>
          </a:p>
        </p:txBody>
      </p:sp>
      <p:sp>
        <p:nvSpPr>
          <p:cNvPr id="68" name="server" title="Icon of a server tower">
            <a:extLst>
              <a:ext uri="{FF2B5EF4-FFF2-40B4-BE49-F238E27FC236}">
                <a16:creationId xmlns:a16="http://schemas.microsoft.com/office/drawing/2014/main" id="{387E902C-3356-46EC-8688-7BF2FA46E185}"/>
              </a:ext>
            </a:extLst>
          </p:cNvPr>
          <p:cNvSpPr>
            <a:spLocks noChangeAspect="1" noEditPoints="1"/>
          </p:cNvSpPr>
          <p:nvPr/>
        </p:nvSpPr>
        <p:spPr bwMode="auto">
          <a:xfrm>
            <a:off x="6023113" y="2848103"/>
            <a:ext cx="1035632" cy="200123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lin ang="5400000" scaled="1"/>
              </a:gradFill>
            </a:endParaRPr>
          </a:p>
        </p:txBody>
      </p:sp>
      <p:sp>
        <p:nvSpPr>
          <p:cNvPr id="69" name="TextBox 68">
            <a:extLst>
              <a:ext uri="{FF2B5EF4-FFF2-40B4-BE49-F238E27FC236}">
                <a16:creationId xmlns:a16="http://schemas.microsoft.com/office/drawing/2014/main" id="{27223C23-41E2-41CE-A80B-F4D5C3C2B934}"/>
              </a:ext>
            </a:extLst>
          </p:cNvPr>
          <p:cNvSpPr txBox="1"/>
          <p:nvPr/>
        </p:nvSpPr>
        <p:spPr>
          <a:xfrm>
            <a:off x="6226696" y="3321290"/>
            <a:ext cx="637995" cy="323165"/>
          </a:xfrm>
          <a:prstGeom prst="rect">
            <a:avLst/>
          </a:prstGeom>
          <a:noFill/>
        </p:spPr>
        <p:txBody>
          <a:bodyPr wrap="none" lIns="0" tIns="0" rIns="0" bIns="0" rtlCol="0">
            <a:spAutoFit/>
          </a:bodyPr>
          <a:lstStyle/>
          <a:p>
            <a:pPr algn="ctr"/>
            <a:r>
              <a:rPr lang="en-US" sz="1050" b="1" dirty="0">
                <a:solidFill>
                  <a:schemeClr val="accent4"/>
                </a:solidFill>
              </a:rPr>
              <a:t>SEA</a:t>
            </a:r>
          </a:p>
          <a:p>
            <a:pPr algn="l"/>
            <a:r>
              <a:rPr lang="en-US" sz="1050" b="1" dirty="0">
                <a:solidFill>
                  <a:schemeClr val="accent4"/>
                </a:solidFill>
              </a:rPr>
              <a:t>X:\mktg</a:t>
            </a:r>
          </a:p>
        </p:txBody>
      </p:sp>
      <p:grpSp>
        <p:nvGrpSpPr>
          <p:cNvPr id="70" name="Group 69">
            <a:extLst>
              <a:ext uri="{FF2B5EF4-FFF2-40B4-BE49-F238E27FC236}">
                <a16:creationId xmlns:a16="http://schemas.microsoft.com/office/drawing/2014/main" id="{582394A4-7738-42C9-8127-B964138AF261}"/>
              </a:ext>
            </a:extLst>
          </p:cNvPr>
          <p:cNvGrpSpPr/>
          <p:nvPr/>
        </p:nvGrpSpPr>
        <p:grpSpPr>
          <a:xfrm>
            <a:off x="6121009" y="3824862"/>
            <a:ext cx="1006301" cy="203804"/>
            <a:chOff x="4506429" y="5183751"/>
            <a:chExt cx="1341735" cy="271739"/>
          </a:xfrm>
        </p:grpSpPr>
        <p:sp>
          <p:nvSpPr>
            <p:cNvPr id="71" name="Processing_E9F5" title="Icon of two interlocked gears">
              <a:extLst>
                <a:ext uri="{FF2B5EF4-FFF2-40B4-BE49-F238E27FC236}">
                  <a16:creationId xmlns:a16="http://schemas.microsoft.com/office/drawing/2014/main" id="{44A409F9-A65F-4B59-8C9A-5EC94993EEA8}"/>
                </a:ext>
              </a:extLst>
            </p:cNvPr>
            <p:cNvSpPr>
              <a:spLocks noChangeAspect="1" noEditPoints="1"/>
            </p:cNvSpPr>
            <p:nvPr/>
          </p:nvSpPr>
          <p:spPr bwMode="auto">
            <a:xfrm>
              <a:off x="4506429" y="5183751"/>
              <a:ext cx="312009" cy="27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solidFill>
                  <a:schemeClr val="accent4"/>
                </a:solidFill>
              </a:endParaRPr>
            </a:p>
          </p:txBody>
        </p:sp>
        <p:sp>
          <p:nvSpPr>
            <p:cNvPr id="72" name="TextBox 71">
              <a:extLst>
                <a:ext uri="{FF2B5EF4-FFF2-40B4-BE49-F238E27FC236}">
                  <a16:creationId xmlns:a16="http://schemas.microsoft.com/office/drawing/2014/main" id="{64B78725-F785-4266-87E0-6CB681FAD723}"/>
                </a:ext>
              </a:extLst>
            </p:cNvPr>
            <p:cNvSpPr txBox="1"/>
            <p:nvPr/>
          </p:nvSpPr>
          <p:spPr>
            <a:xfrm>
              <a:off x="4877813" y="5270824"/>
              <a:ext cx="970351" cy="184666"/>
            </a:xfrm>
            <a:prstGeom prst="rect">
              <a:avLst/>
            </a:prstGeom>
            <a:noFill/>
          </p:spPr>
          <p:txBody>
            <a:bodyPr wrap="none" lIns="0" tIns="0" rIns="0" bIns="0" rtlCol="0">
              <a:spAutoFit/>
            </a:bodyPr>
            <a:lstStyle/>
            <a:p>
              <a:pPr algn="l"/>
              <a:r>
                <a:rPr lang="en-US" sz="900" b="1" dirty="0">
                  <a:solidFill>
                    <a:schemeClr val="accent4"/>
                  </a:solidFill>
                </a:rPr>
                <a:t>Sync Agent</a:t>
              </a:r>
            </a:p>
          </p:txBody>
        </p:sp>
      </p:grpSp>
      <p:grpSp>
        <p:nvGrpSpPr>
          <p:cNvPr id="49" name="Group 48">
            <a:extLst>
              <a:ext uri="{FF2B5EF4-FFF2-40B4-BE49-F238E27FC236}">
                <a16:creationId xmlns:a16="http://schemas.microsoft.com/office/drawing/2014/main" id="{494531BA-9718-4E03-98E3-42CC0CA7D476}"/>
              </a:ext>
            </a:extLst>
          </p:cNvPr>
          <p:cNvGrpSpPr/>
          <p:nvPr/>
        </p:nvGrpSpPr>
        <p:grpSpPr>
          <a:xfrm>
            <a:off x="4028491" y="1484082"/>
            <a:ext cx="843673" cy="726836"/>
            <a:chOff x="5270663" y="2060195"/>
            <a:chExt cx="1438522" cy="1437902"/>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4"/>
              <a:ext cx="1438522" cy="502323"/>
            </a:xfrm>
            <a:prstGeom prst="rect">
              <a:avLst/>
            </a:prstGeom>
            <a:noFill/>
          </p:spPr>
          <p:txBody>
            <a:bodyPr wrap="square" lIns="0" tIns="0" rIns="0" bIns="0" rtlCol="0">
              <a:spAutoFit/>
            </a:bodyPr>
            <a:lstStyle/>
            <a:p>
              <a:pPr algn="l"/>
              <a:r>
                <a:rPr lang="en-US" sz="825" b="1" dirty="0">
                  <a:solidFill>
                    <a:schemeClr val="accent4"/>
                  </a:solidFill>
                </a:rPr>
                <a:t>Azure File Share</a:t>
              </a:r>
            </a:p>
          </p:txBody>
        </p:sp>
      </p:grpSp>
      <p:grpSp>
        <p:nvGrpSpPr>
          <p:cNvPr id="4" name="Group 3">
            <a:extLst>
              <a:ext uri="{FF2B5EF4-FFF2-40B4-BE49-F238E27FC236}">
                <a16:creationId xmlns:a16="http://schemas.microsoft.com/office/drawing/2014/main" id="{43F2CF9D-1BC9-4CB8-B10A-F2761E5ABB22}"/>
              </a:ext>
            </a:extLst>
          </p:cNvPr>
          <p:cNvGrpSpPr/>
          <p:nvPr/>
        </p:nvGrpSpPr>
        <p:grpSpPr>
          <a:xfrm>
            <a:off x="3875543" y="1164720"/>
            <a:ext cx="1620112" cy="1070414"/>
            <a:chOff x="5167390" y="1552960"/>
            <a:chExt cx="2160149" cy="1427218"/>
          </a:xfrm>
        </p:grpSpPr>
        <p:grpSp>
          <p:nvGrpSpPr>
            <p:cNvPr id="89" name="Group 88">
              <a:extLst>
                <a:ext uri="{FF2B5EF4-FFF2-40B4-BE49-F238E27FC236}">
                  <a16:creationId xmlns:a16="http://schemas.microsoft.com/office/drawing/2014/main" id="{B765812A-F211-46E4-8EDF-5A83CEACDCC1}"/>
                </a:ext>
              </a:extLst>
            </p:cNvPr>
            <p:cNvGrpSpPr/>
            <p:nvPr/>
          </p:nvGrpSpPr>
          <p:grpSpPr>
            <a:xfrm>
              <a:off x="5167390" y="1552960"/>
              <a:ext cx="2160149" cy="1427218"/>
              <a:chOff x="5167390" y="1552960"/>
              <a:chExt cx="2160149" cy="1427218"/>
            </a:xfrm>
          </p:grpSpPr>
          <p:grpSp>
            <p:nvGrpSpPr>
              <p:cNvPr id="79" name="Group 78">
                <a:extLst>
                  <a:ext uri="{FF2B5EF4-FFF2-40B4-BE49-F238E27FC236}">
                    <a16:creationId xmlns:a16="http://schemas.microsoft.com/office/drawing/2014/main" id="{04C6E22E-9837-4C2A-B8B9-946E4C9BED16}"/>
                  </a:ext>
                </a:extLst>
              </p:cNvPr>
              <p:cNvGrpSpPr/>
              <p:nvPr/>
            </p:nvGrpSpPr>
            <p:grpSpPr>
              <a:xfrm>
                <a:off x="5167390" y="1552960"/>
                <a:ext cx="1956875" cy="1427218"/>
                <a:chOff x="5922764" y="1552960"/>
                <a:chExt cx="1956875" cy="1427218"/>
              </a:xfrm>
            </p:grpSpPr>
            <p:sp>
              <p:nvSpPr>
                <p:cNvPr id="11" name="TextBox 10">
                  <a:extLst>
                    <a:ext uri="{FF2B5EF4-FFF2-40B4-BE49-F238E27FC236}">
                      <a16:creationId xmlns:a16="http://schemas.microsoft.com/office/drawing/2014/main" id="{EAB2F15D-E840-4E11-AD58-8AD76ABD50B7}"/>
                    </a:ext>
                  </a:extLst>
                </p:cNvPr>
                <p:cNvSpPr txBox="1"/>
                <p:nvPr/>
              </p:nvSpPr>
              <p:spPr>
                <a:xfrm>
                  <a:off x="7879552" y="1766415"/>
                  <a:ext cx="87" cy="307776"/>
                </a:xfrm>
                <a:prstGeom prst="rect">
                  <a:avLst/>
                </a:prstGeom>
                <a:noFill/>
              </p:spPr>
              <p:txBody>
                <a:bodyPr wrap="none" lIns="0" tIns="0" rIns="0" bIns="0" rtlCol="0">
                  <a:spAutoFit/>
                </a:bodyPr>
                <a:lstStyle/>
                <a:p>
                  <a:pPr algn="l"/>
                  <a:endParaRPr lang="en-US" sz="1500" b="1" dirty="0">
                    <a:solidFill>
                      <a:schemeClr val="accent4"/>
                    </a:solidFill>
                  </a:endParaRPr>
                </a:p>
              </p:txBody>
            </p:sp>
            <p:sp>
              <p:nvSpPr>
                <p:cNvPr id="67" name="Rectangle: Rounded Corners 66">
                  <a:extLst>
                    <a:ext uri="{FF2B5EF4-FFF2-40B4-BE49-F238E27FC236}">
                      <a16:creationId xmlns:a16="http://schemas.microsoft.com/office/drawing/2014/main" id="{69982BBE-8C72-4C35-BE32-AF2B4282A6EF}"/>
                    </a:ext>
                  </a:extLst>
                </p:cNvPr>
                <p:cNvSpPr/>
                <p:nvPr/>
              </p:nvSpPr>
              <p:spPr bwMode="auto">
                <a:xfrm>
                  <a:off x="5922764" y="1789044"/>
                  <a:ext cx="1897594" cy="1191134"/>
                </a:xfrm>
                <a:prstGeom prst="roundRect">
                  <a:avLst/>
                </a:prstGeom>
                <a:no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8EA651B1-57C6-4932-9FA6-87DB7711C4C1}"/>
                    </a:ext>
                  </a:extLst>
                </p:cNvPr>
                <p:cNvSpPr txBox="1"/>
                <p:nvPr/>
              </p:nvSpPr>
              <p:spPr>
                <a:xfrm>
                  <a:off x="6402727" y="1552960"/>
                  <a:ext cx="1154163" cy="215444"/>
                </a:xfrm>
                <a:prstGeom prst="rect">
                  <a:avLst/>
                </a:prstGeom>
                <a:noFill/>
              </p:spPr>
              <p:txBody>
                <a:bodyPr wrap="none" lIns="0" tIns="0" rIns="0" bIns="0" rtlCol="0">
                  <a:spAutoFit/>
                </a:bodyPr>
                <a:lstStyle/>
                <a:p>
                  <a:pPr algn="l"/>
                  <a:r>
                    <a:rPr lang="en-US" sz="1050" b="1" dirty="0">
                      <a:solidFill>
                        <a:schemeClr val="accent4"/>
                      </a:solidFill>
                    </a:rPr>
                    <a:t>Sync Group</a:t>
                  </a:r>
                </a:p>
              </p:txBody>
            </p:sp>
          </p:grpSp>
          <p:grpSp>
            <p:nvGrpSpPr>
              <p:cNvPr id="85" name="Group 84">
                <a:extLst>
                  <a:ext uri="{FF2B5EF4-FFF2-40B4-BE49-F238E27FC236}">
                    <a16:creationId xmlns:a16="http://schemas.microsoft.com/office/drawing/2014/main" id="{15152D53-E254-4E7F-B2BA-18D7A181AD89}"/>
                  </a:ext>
                </a:extLst>
              </p:cNvPr>
              <p:cNvGrpSpPr/>
              <p:nvPr/>
            </p:nvGrpSpPr>
            <p:grpSpPr>
              <a:xfrm>
                <a:off x="6816111" y="1683438"/>
                <a:ext cx="511428" cy="505504"/>
                <a:chOff x="602415" y="1379032"/>
                <a:chExt cx="724041" cy="727854"/>
              </a:xfrm>
            </p:grpSpPr>
            <p:sp>
              <p:nvSpPr>
                <p:cNvPr id="86" name="Oval 85">
                  <a:extLst>
                    <a:ext uri="{FF2B5EF4-FFF2-40B4-BE49-F238E27FC236}">
                      <a16:creationId xmlns:a16="http://schemas.microsoft.com/office/drawing/2014/main" id="{A6564247-950E-4DFD-AF9E-7AD35C106749}"/>
                    </a:ext>
                  </a:extLst>
                </p:cNvPr>
                <p:cNvSpPr/>
                <p:nvPr/>
              </p:nvSpPr>
              <p:spPr bwMode="auto">
                <a:xfrm>
                  <a:off x="602415" y="1379032"/>
                  <a:ext cx="724041" cy="7278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87" name="arrow_11" title="Icon of a circle made of two curved arrows">
                  <a:extLst>
                    <a:ext uri="{FF2B5EF4-FFF2-40B4-BE49-F238E27FC236}">
                      <a16:creationId xmlns:a16="http://schemas.microsoft.com/office/drawing/2014/main" id="{4F070C08-B0A9-4D45-BDF6-AAEA2B450562}"/>
                    </a:ext>
                  </a:extLst>
                </p:cNvPr>
                <p:cNvSpPr>
                  <a:spLocks noChangeAspect="1" noEditPoints="1"/>
                </p:cNvSpPr>
                <p:nvPr/>
              </p:nvSpPr>
              <p:spPr bwMode="auto">
                <a:xfrm>
                  <a:off x="820889" y="1589516"/>
                  <a:ext cx="287093" cy="29991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a:extLst/>
              </p:spPr>
              <p:txBody>
                <a:bodyPr vert="horz" wrap="square" lIns="68580" tIns="34290" rIns="68580" bIns="34290" numCol="1" anchor="t" anchorCtr="0" compatLnSpc="1">
                  <a:prstTxWarp prst="textNoShape">
                    <a:avLst/>
                  </a:prstTxWarp>
                </a:bodyPr>
                <a:lstStyle/>
                <a:p>
                  <a:pPr algn="ctr" defTabSz="685800" fontAlgn="base">
                    <a:defRPr/>
                  </a:pPr>
                  <a:endParaRPr lang="en-US" sz="675" kern="0" dirty="0">
                    <a:gradFill>
                      <a:gsLst>
                        <a:gs pos="0">
                          <a:srgbClr val="505050"/>
                        </a:gs>
                        <a:gs pos="100000">
                          <a:srgbClr val="505050"/>
                        </a:gs>
                      </a:gsLst>
                      <a:lin ang="5400000" scaled="1"/>
                    </a:gradFill>
                  </a:endParaRPr>
                </a:p>
              </p:txBody>
            </p:sp>
          </p:grpSp>
        </p:grpSp>
        <p:sp>
          <p:nvSpPr>
            <p:cNvPr id="3" name="TextBox 2">
              <a:extLst>
                <a:ext uri="{FF2B5EF4-FFF2-40B4-BE49-F238E27FC236}">
                  <a16:creationId xmlns:a16="http://schemas.microsoft.com/office/drawing/2014/main" id="{1FAE571A-295D-4DE9-A172-0F468D91E1BC}"/>
                </a:ext>
              </a:extLst>
            </p:cNvPr>
            <p:cNvSpPr txBox="1"/>
            <p:nvPr/>
          </p:nvSpPr>
          <p:spPr>
            <a:xfrm>
              <a:off x="5406101" y="2758095"/>
              <a:ext cx="1199046" cy="169277"/>
            </a:xfrm>
            <a:prstGeom prst="rect">
              <a:avLst/>
            </a:prstGeom>
            <a:noFill/>
          </p:spPr>
          <p:txBody>
            <a:bodyPr wrap="none" lIns="0" tIns="0" rIns="0" bIns="0" rtlCol="0">
              <a:spAutoFit/>
            </a:bodyPr>
            <a:lstStyle/>
            <a:p>
              <a:pPr algn="l"/>
              <a:r>
                <a:rPr lang="en-US" sz="825" b="1" dirty="0">
                  <a:solidFill>
                    <a:schemeClr val="accent4"/>
                  </a:solidFill>
                </a:rPr>
                <a:t>Cloud Endpoint</a:t>
              </a:r>
            </a:p>
          </p:txBody>
        </p:sp>
      </p:grpSp>
      <p:sp>
        <p:nvSpPr>
          <p:cNvPr id="33" name="Freeform 16">
            <a:extLst>
              <a:ext uri="{FF2B5EF4-FFF2-40B4-BE49-F238E27FC236}">
                <a16:creationId xmlns:a16="http://schemas.microsoft.com/office/drawing/2014/main" id="{491AC01A-03D7-40E3-A8F0-80DCE025D7D0}"/>
              </a:ext>
            </a:extLst>
          </p:cNvPr>
          <p:cNvSpPr/>
          <p:nvPr/>
        </p:nvSpPr>
        <p:spPr>
          <a:xfrm>
            <a:off x="200702" y="993465"/>
            <a:ext cx="480990" cy="473449"/>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699288">
              <a:lnSpc>
                <a:spcPct val="90000"/>
              </a:lnSpc>
              <a:defRPr/>
            </a:pPr>
            <a:r>
              <a:rPr lang="en-US" sz="2206"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1</a:t>
            </a:r>
          </a:p>
        </p:txBody>
      </p:sp>
      <p:sp>
        <p:nvSpPr>
          <p:cNvPr id="34" name="Freeform 16">
            <a:extLst>
              <a:ext uri="{FF2B5EF4-FFF2-40B4-BE49-F238E27FC236}">
                <a16:creationId xmlns:a16="http://schemas.microsoft.com/office/drawing/2014/main" id="{C6E20247-D786-4A7A-9221-DA5B29E76E53}"/>
              </a:ext>
            </a:extLst>
          </p:cNvPr>
          <p:cNvSpPr/>
          <p:nvPr/>
        </p:nvSpPr>
        <p:spPr>
          <a:xfrm>
            <a:off x="198278" y="993465"/>
            <a:ext cx="480990" cy="473449"/>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699288">
              <a:lnSpc>
                <a:spcPct val="90000"/>
              </a:lnSpc>
              <a:defRPr/>
            </a:pPr>
            <a:r>
              <a:rPr lang="en-US" sz="2206"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2</a:t>
            </a:r>
          </a:p>
        </p:txBody>
      </p:sp>
      <p:sp>
        <p:nvSpPr>
          <p:cNvPr id="36" name="Freeform 16">
            <a:extLst>
              <a:ext uri="{FF2B5EF4-FFF2-40B4-BE49-F238E27FC236}">
                <a16:creationId xmlns:a16="http://schemas.microsoft.com/office/drawing/2014/main" id="{4F5C23DC-5E14-4E67-A39B-9C79A7F9BF2B}"/>
              </a:ext>
            </a:extLst>
          </p:cNvPr>
          <p:cNvSpPr/>
          <p:nvPr/>
        </p:nvSpPr>
        <p:spPr>
          <a:xfrm>
            <a:off x="207264" y="991271"/>
            <a:ext cx="480990" cy="473449"/>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699288">
              <a:lnSpc>
                <a:spcPct val="90000"/>
              </a:lnSpc>
              <a:defRPr/>
            </a:pPr>
            <a:r>
              <a:rPr lang="en-US" sz="2206"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3</a:t>
            </a:r>
          </a:p>
        </p:txBody>
      </p:sp>
      <p:sp>
        <p:nvSpPr>
          <p:cNvPr id="37" name="Freeform 16">
            <a:extLst>
              <a:ext uri="{FF2B5EF4-FFF2-40B4-BE49-F238E27FC236}">
                <a16:creationId xmlns:a16="http://schemas.microsoft.com/office/drawing/2014/main" id="{E0B2DAF0-DFF8-4431-9439-62A65F728A88}"/>
              </a:ext>
            </a:extLst>
          </p:cNvPr>
          <p:cNvSpPr/>
          <p:nvPr/>
        </p:nvSpPr>
        <p:spPr>
          <a:xfrm>
            <a:off x="198278" y="976878"/>
            <a:ext cx="480990" cy="473449"/>
          </a:xfrm>
          <a:prstGeom prst="ellipse">
            <a:avLst/>
          </a:prstGeom>
          <a:solidFill>
            <a:schemeClr val="accent4">
              <a:lumMod val="60000"/>
              <a:lumOff val="40000"/>
            </a:schemeClr>
          </a:solidFill>
          <a:ln w="101600" cap="flat" cmpd="sng" algn="ctr">
            <a:noFill/>
            <a:prstDash val="solid"/>
          </a:ln>
          <a:effectLst/>
        </p:spPr>
        <p:txBody>
          <a:bodyPr spcFirstLastPara="0" vert="horz" wrap="square" lIns="0" tIns="0" rIns="0" bIns="0" numCol="1" spcCol="1270" anchor="ctr" anchorCtr="0">
            <a:noAutofit/>
          </a:bodyPr>
          <a:lstStyle/>
          <a:p>
            <a:pPr algn="ctr" defTabSz="699288">
              <a:lnSpc>
                <a:spcPct val="90000"/>
              </a:lnSpc>
              <a:defRPr/>
            </a:pPr>
            <a:r>
              <a:rPr lang="en-US" sz="2206" kern="0" dirty="0">
                <a:gradFill>
                  <a:gsLst>
                    <a:gs pos="1250">
                      <a:schemeClr val="bg1"/>
                    </a:gs>
                    <a:gs pos="100000">
                      <a:schemeClr val="bg1"/>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4</a:t>
            </a:r>
          </a:p>
        </p:txBody>
      </p:sp>
    </p:spTree>
    <p:extLst>
      <p:ext uri="{BB962C8B-B14F-4D97-AF65-F5344CB8AC3E}">
        <p14:creationId xmlns:p14="http://schemas.microsoft.com/office/powerpoint/2010/main" val="1498000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1500"/>
                                        <p:tgtEl>
                                          <p:spTgt spid="33"/>
                                        </p:tgtEl>
                                      </p:cBhvr>
                                    </p:animEffect>
                                  </p:childTnLst>
                                </p:cTn>
                              </p:par>
                              <p:par>
                                <p:cTn id="8" presetID="2" presetClass="entr" presetSubtype="4"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 calcmode="lin" valueType="num">
                                      <p:cBhvr additive="base">
                                        <p:cTn id="10" dur="1000" fill="hold"/>
                                        <p:tgtEl>
                                          <p:spTgt spid="49"/>
                                        </p:tgtEl>
                                        <p:attrNameLst>
                                          <p:attrName>ppt_x</p:attrName>
                                        </p:attrNameLst>
                                      </p:cBhvr>
                                      <p:tavLst>
                                        <p:tav tm="0">
                                          <p:val>
                                            <p:strVal val="#ppt_x"/>
                                          </p:val>
                                        </p:tav>
                                        <p:tav tm="100000">
                                          <p:val>
                                            <p:strVal val="#ppt_x"/>
                                          </p:val>
                                        </p:tav>
                                      </p:tavLst>
                                    </p:anim>
                                    <p:anim calcmode="lin" valueType="num">
                                      <p:cBhvr additive="base">
                                        <p:cTn id="11"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down)">
                                      <p:cBhvr>
                                        <p:cTn id="16" dur="1250"/>
                                        <p:tgtEl>
                                          <p:spTgt spid="34"/>
                                        </p:tgtEl>
                                      </p:cBhvr>
                                    </p:animEffect>
                                  </p:childTnLst>
                                </p:cTn>
                              </p:par>
                              <p:par>
                                <p:cTn id="17" presetID="2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down)">
                                      <p:cBhvr>
                                        <p:cTn id="24" dur="1250"/>
                                        <p:tgtEl>
                                          <p:spTgt spid="36"/>
                                        </p:tgtEl>
                                      </p:cBhvr>
                                    </p:animEffect>
                                  </p:childTnLst>
                                </p:cTn>
                              </p:par>
                              <p:par>
                                <p:cTn id="25" presetID="2" presetClass="entr" presetSubtype="4"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1000" fill="hold"/>
                                        <p:tgtEl>
                                          <p:spTgt spid="63"/>
                                        </p:tgtEl>
                                        <p:attrNameLst>
                                          <p:attrName>ppt_x</p:attrName>
                                        </p:attrNameLst>
                                      </p:cBhvr>
                                      <p:tavLst>
                                        <p:tav tm="0">
                                          <p:val>
                                            <p:strVal val="#ppt_x"/>
                                          </p:val>
                                        </p:tav>
                                        <p:tav tm="100000">
                                          <p:val>
                                            <p:strVal val="#ppt_x"/>
                                          </p:val>
                                        </p:tav>
                                      </p:tavLst>
                                    </p:anim>
                                    <p:anim calcmode="lin" valueType="num">
                                      <p:cBhvr additive="base">
                                        <p:cTn id="28" dur="1000" fill="hold"/>
                                        <p:tgtEl>
                                          <p:spTgt spid="6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anim calcmode="lin" valueType="num">
                                      <p:cBhvr additive="base">
                                        <p:cTn id="31" dur="1000" fill="hold"/>
                                        <p:tgtEl>
                                          <p:spTgt spid="70"/>
                                        </p:tgtEl>
                                        <p:attrNameLst>
                                          <p:attrName>ppt_x</p:attrName>
                                        </p:attrNameLst>
                                      </p:cBhvr>
                                      <p:tavLst>
                                        <p:tav tm="0">
                                          <p:val>
                                            <p:strVal val="#ppt_x"/>
                                          </p:val>
                                        </p:tav>
                                        <p:tav tm="100000">
                                          <p:val>
                                            <p:strVal val="#ppt_x"/>
                                          </p:val>
                                        </p:tav>
                                      </p:tavLst>
                                    </p:anim>
                                    <p:anim calcmode="lin" valueType="num">
                                      <p:cBhvr additive="base">
                                        <p:cTn id="32" dur="10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down)">
                                      <p:cBhvr>
                                        <p:cTn id="37" dur="1250"/>
                                        <p:tgtEl>
                                          <p:spTgt spid="37"/>
                                        </p:tgtEl>
                                      </p:cBhvr>
                                    </p:animEffect>
                                  </p:childTnLst>
                                </p:cTn>
                              </p:par>
                              <p:par>
                                <p:cTn id="38" presetID="1" presetClass="entr" presetSubtype="0" fill="hold" grpId="0" nodeType="withEffect">
                                  <p:stCondLst>
                                    <p:cond delay="0"/>
                                  </p:stCondLst>
                                  <p:childTnLst>
                                    <p:set>
                                      <p:cBhvr>
                                        <p:cTn id="39" dur="1" fill="hold">
                                          <p:stCondLst>
                                            <p:cond delay="999"/>
                                          </p:stCondLst>
                                        </p:cTn>
                                        <p:tgtEl>
                                          <p:spTgt spid="6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999"/>
                                          </p:stCondLst>
                                        </p:cTn>
                                        <p:tgtEl>
                                          <p:spTgt spid="61"/>
                                        </p:tgtEl>
                                        <p:attrNameLst>
                                          <p:attrName>style.visibility</p:attrName>
                                        </p:attrNameLst>
                                      </p:cBhvr>
                                      <p:to>
                                        <p:strVal val="visible"/>
                                      </p:to>
                                    </p:set>
                                  </p:childTnLst>
                                </p:cTn>
                              </p:par>
                              <p:par>
                                <p:cTn id="42" presetID="22" presetClass="entr" presetSubtype="4" fill="hold" nodeType="with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down)">
                                      <p:cBhvr>
                                        <p:cTn id="44"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33" grpId="0" animBg="1"/>
      <p:bldP spid="34" grpId="0" animBg="1"/>
      <p:bldP spid="36"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2437019" y="1621848"/>
            <a:ext cx="4103909" cy="186192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a:xfrm>
            <a:off x="551261" y="-39992"/>
            <a:ext cx="8229600" cy="914400"/>
          </a:xfrm>
        </p:spPr>
        <p:txBody>
          <a:bodyPr>
            <a:normAutofit fontScale="90000"/>
          </a:bodyPr>
          <a:lstStyle/>
          <a:p>
            <a:r>
              <a:rPr lang="en-US" dirty="0"/>
              <a:t>Step 1 - Create Azure Storage Account and file share</a:t>
            </a:r>
          </a:p>
        </p:txBody>
      </p:sp>
      <p:grpSp>
        <p:nvGrpSpPr>
          <p:cNvPr id="49" name="Group 48">
            <a:extLst>
              <a:ext uri="{FF2B5EF4-FFF2-40B4-BE49-F238E27FC236}">
                <a16:creationId xmlns:a16="http://schemas.microsoft.com/office/drawing/2014/main" id="{494531BA-9718-4E03-98E3-42CC0CA7D476}"/>
              </a:ext>
            </a:extLst>
          </p:cNvPr>
          <p:cNvGrpSpPr/>
          <p:nvPr/>
        </p:nvGrpSpPr>
        <p:grpSpPr>
          <a:xfrm>
            <a:off x="4028491" y="2368276"/>
            <a:ext cx="843673" cy="726836"/>
            <a:chOff x="5270663" y="2060195"/>
            <a:chExt cx="1438522" cy="1437902"/>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4"/>
              <a:ext cx="1438522" cy="502323"/>
            </a:xfrm>
            <a:prstGeom prst="rect">
              <a:avLst/>
            </a:prstGeom>
            <a:noFill/>
          </p:spPr>
          <p:txBody>
            <a:bodyPr wrap="square" lIns="0" tIns="0" rIns="0" bIns="0" rtlCol="0">
              <a:spAutoFit/>
            </a:bodyPr>
            <a:lstStyle/>
            <a:p>
              <a:pPr algn="l"/>
              <a:r>
                <a:rPr lang="en-US" sz="825" b="1" dirty="0">
                  <a:solidFill>
                    <a:schemeClr val="accent4"/>
                  </a:solidFill>
                </a:rPr>
                <a:t>Azure File Share</a:t>
              </a:r>
            </a:p>
          </p:txBody>
        </p:sp>
      </p:grpSp>
    </p:spTree>
    <p:extLst>
      <p:ext uri="{BB962C8B-B14F-4D97-AF65-F5344CB8AC3E}">
        <p14:creationId xmlns:p14="http://schemas.microsoft.com/office/powerpoint/2010/main" val="463278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1000" fill="hold"/>
                                        <p:tgtEl>
                                          <p:spTgt spid="49"/>
                                        </p:tgtEl>
                                        <p:attrNameLst>
                                          <p:attrName>ppt_x</p:attrName>
                                        </p:attrNameLst>
                                      </p:cBhvr>
                                      <p:tavLst>
                                        <p:tav tm="0">
                                          <p:val>
                                            <p:strVal val="#ppt_x"/>
                                          </p:val>
                                        </p:tav>
                                        <p:tav tm="100000">
                                          <p:val>
                                            <p:strVal val="#ppt_x"/>
                                          </p:val>
                                        </p:tav>
                                      </p:tavLst>
                                    </p:anim>
                                    <p:anim calcmode="lin" valueType="num">
                                      <p:cBhvr additive="base">
                                        <p:cTn id="8" dur="10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loud" title="Icon of a cloud">
            <a:extLst>
              <a:ext uri="{FF2B5EF4-FFF2-40B4-BE49-F238E27FC236}">
                <a16:creationId xmlns:a16="http://schemas.microsoft.com/office/drawing/2014/main" id="{373EC186-0232-469D-97D9-FE351A3F108D}"/>
              </a:ext>
            </a:extLst>
          </p:cNvPr>
          <p:cNvSpPr>
            <a:spLocks noChangeAspect="1"/>
          </p:cNvSpPr>
          <p:nvPr/>
        </p:nvSpPr>
        <p:spPr bwMode="auto">
          <a:xfrm>
            <a:off x="2183560" y="1803450"/>
            <a:ext cx="4103909" cy="186192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4">
              <a:lumMod val="20000"/>
              <a:lumOff val="80000"/>
            </a:schemeClr>
          </a:solidFill>
          <a:ln w="12700" cap="sq">
            <a:solidFill>
              <a:schemeClr val="accent4"/>
            </a:solidFill>
            <a:prstDash val="solid"/>
            <a:miter lim="800000"/>
            <a:headEnd/>
            <a:tailEnd/>
          </a:ln>
          <a:extLst/>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08232E46-6DFA-4216-B835-522C1C20F05E}"/>
              </a:ext>
            </a:extLst>
          </p:cNvPr>
          <p:cNvSpPr>
            <a:spLocks noGrp="1"/>
          </p:cNvSpPr>
          <p:nvPr>
            <p:ph type="title"/>
          </p:nvPr>
        </p:nvSpPr>
        <p:spPr>
          <a:xfrm>
            <a:off x="441197" y="342900"/>
            <a:ext cx="8263890" cy="830997"/>
          </a:xfrm>
        </p:spPr>
        <p:txBody>
          <a:bodyPr>
            <a:normAutofit fontScale="90000"/>
          </a:bodyPr>
          <a:lstStyle/>
          <a:p>
            <a:r>
              <a:rPr lang="en-US" dirty="0"/>
              <a:t>Step 2 – Create Sync Group and connect it to Azure File Share</a:t>
            </a:r>
          </a:p>
        </p:txBody>
      </p:sp>
      <p:grpSp>
        <p:nvGrpSpPr>
          <p:cNvPr id="49" name="Group 48">
            <a:extLst>
              <a:ext uri="{FF2B5EF4-FFF2-40B4-BE49-F238E27FC236}">
                <a16:creationId xmlns:a16="http://schemas.microsoft.com/office/drawing/2014/main" id="{494531BA-9718-4E03-98E3-42CC0CA7D476}"/>
              </a:ext>
            </a:extLst>
          </p:cNvPr>
          <p:cNvGrpSpPr/>
          <p:nvPr/>
        </p:nvGrpSpPr>
        <p:grpSpPr>
          <a:xfrm>
            <a:off x="3775032" y="2549878"/>
            <a:ext cx="843673" cy="726836"/>
            <a:chOff x="5270663" y="2060195"/>
            <a:chExt cx="1438522" cy="1437902"/>
          </a:xfrm>
        </p:grpSpPr>
        <p:sp>
          <p:nvSpPr>
            <p:cNvPr id="23" name="cloud" title="Icon of a cloud">
              <a:extLst>
                <a:ext uri="{FF2B5EF4-FFF2-40B4-BE49-F238E27FC236}">
                  <a16:creationId xmlns:a16="http://schemas.microsoft.com/office/drawing/2014/main" id="{4BE22B49-953B-4017-B7A7-1A11D72D31DE}"/>
                </a:ext>
              </a:extLst>
            </p:cNvPr>
            <p:cNvSpPr>
              <a:spLocks noChangeAspect="1"/>
            </p:cNvSpPr>
            <p:nvPr/>
          </p:nvSpPr>
          <p:spPr bwMode="auto">
            <a:xfrm>
              <a:off x="5452956" y="2060195"/>
              <a:ext cx="1256229" cy="8262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81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gradFill>
              </a:endParaRPr>
            </a:p>
          </p:txBody>
        </p:sp>
        <p:sp>
          <p:nvSpPr>
            <p:cNvPr id="25" name="FolderHorizontal_F12B" title="Icon of a folder">
              <a:extLst>
                <a:ext uri="{FF2B5EF4-FFF2-40B4-BE49-F238E27FC236}">
                  <a16:creationId xmlns:a16="http://schemas.microsoft.com/office/drawing/2014/main" id="{A8E8DC6A-6AA5-4C17-A326-87D933CB369D}"/>
                </a:ext>
              </a:extLst>
            </p:cNvPr>
            <p:cNvSpPr>
              <a:spLocks noChangeAspect="1" noEditPoints="1"/>
            </p:cNvSpPr>
            <p:nvPr/>
          </p:nvSpPr>
          <p:spPr bwMode="auto">
            <a:xfrm>
              <a:off x="5822848" y="2332737"/>
              <a:ext cx="534917" cy="392534"/>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905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32" name="TextBox 31">
              <a:extLst>
                <a:ext uri="{FF2B5EF4-FFF2-40B4-BE49-F238E27FC236}">
                  <a16:creationId xmlns:a16="http://schemas.microsoft.com/office/drawing/2014/main" id="{266BFCEC-D915-49AC-BF9E-0FDA01EB055D}"/>
                </a:ext>
              </a:extLst>
            </p:cNvPr>
            <p:cNvSpPr txBox="1"/>
            <p:nvPr/>
          </p:nvSpPr>
          <p:spPr>
            <a:xfrm>
              <a:off x="5270663" y="2995774"/>
              <a:ext cx="1438522" cy="502323"/>
            </a:xfrm>
            <a:prstGeom prst="rect">
              <a:avLst/>
            </a:prstGeom>
            <a:noFill/>
          </p:spPr>
          <p:txBody>
            <a:bodyPr wrap="square" lIns="0" tIns="0" rIns="0" bIns="0" rtlCol="0">
              <a:spAutoFit/>
            </a:bodyPr>
            <a:lstStyle/>
            <a:p>
              <a:pPr algn="l"/>
              <a:r>
                <a:rPr lang="en-US" sz="825" b="1" dirty="0">
                  <a:solidFill>
                    <a:schemeClr val="accent4"/>
                  </a:solidFill>
                </a:rPr>
                <a:t>Azure File Share</a:t>
              </a:r>
            </a:p>
          </p:txBody>
        </p:sp>
      </p:grpSp>
      <p:grpSp>
        <p:nvGrpSpPr>
          <p:cNvPr id="4" name="Group 3">
            <a:extLst>
              <a:ext uri="{FF2B5EF4-FFF2-40B4-BE49-F238E27FC236}">
                <a16:creationId xmlns:a16="http://schemas.microsoft.com/office/drawing/2014/main" id="{43F2CF9D-1BC9-4CB8-B10A-F2761E5ABB22}"/>
              </a:ext>
            </a:extLst>
          </p:cNvPr>
          <p:cNvGrpSpPr/>
          <p:nvPr/>
        </p:nvGrpSpPr>
        <p:grpSpPr>
          <a:xfrm>
            <a:off x="3622084" y="2230516"/>
            <a:ext cx="1620112" cy="1070414"/>
            <a:chOff x="5167390" y="1552960"/>
            <a:chExt cx="2160149" cy="1427218"/>
          </a:xfrm>
        </p:grpSpPr>
        <p:grpSp>
          <p:nvGrpSpPr>
            <p:cNvPr id="89" name="Group 88">
              <a:extLst>
                <a:ext uri="{FF2B5EF4-FFF2-40B4-BE49-F238E27FC236}">
                  <a16:creationId xmlns:a16="http://schemas.microsoft.com/office/drawing/2014/main" id="{B765812A-F211-46E4-8EDF-5A83CEACDCC1}"/>
                </a:ext>
              </a:extLst>
            </p:cNvPr>
            <p:cNvGrpSpPr/>
            <p:nvPr/>
          </p:nvGrpSpPr>
          <p:grpSpPr>
            <a:xfrm>
              <a:off x="5167390" y="1552960"/>
              <a:ext cx="2160149" cy="1427218"/>
              <a:chOff x="5167390" y="1552960"/>
              <a:chExt cx="2160149" cy="1427218"/>
            </a:xfrm>
          </p:grpSpPr>
          <p:grpSp>
            <p:nvGrpSpPr>
              <p:cNvPr id="79" name="Group 78">
                <a:extLst>
                  <a:ext uri="{FF2B5EF4-FFF2-40B4-BE49-F238E27FC236}">
                    <a16:creationId xmlns:a16="http://schemas.microsoft.com/office/drawing/2014/main" id="{04C6E22E-9837-4C2A-B8B9-946E4C9BED16}"/>
                  </a:ext>
                </a:extLst>
              </p:cNvPr>
              <p:cNvGrpSpPr/>
              <p:nvPr/>
            </p:nvGrpSpPr>
            <p:grpSpPr>
              <a:xfrm>
                <a:off x="5167390" y="1552960"/>
                <a:ext cx="1956875" cy="1427218"/>
                <a:chOff x="5922764" y="1552960"/>
                <a:chExt cx="1956875" cy="1427218"/>
              </a:xfrm>
            </p:grpSpPr>
            <p:sp>
              <p:nvSpPr>
                <p:cNvPr id="11" name="TextBox 10">
                  <a:extLst>
                    <a:ext uri="{FF2B5EF4-FFF2-40B4-BE49-F238E27FC236}">
                      <a16:creationId xmlns:a16="http://schemas.microsoft.com/office/drawing/2014/main" id="{EAB2F15D-E840-4E11-AD58-8AD76ABD50B7}"/>
                    </a:ext>
                  </a:extLst>
                </p:cNvPr>
                <p:cNvSpPr txBox="1"/>
                <p:nvPr/>
              </p:nvSpPr>
              <p:spPr>
                <a:xfrm>
                  <a:off x="7879552" y="1766415"/>
                  <a:ext cx="87" cy="307776"/>
                </a:xfrm>
                <a:prstGeom prst="rect">
                  <a:avLst/>
                </a:prstGeom>
                <a:noFill/>
              </p:spPr>
              <p:txBody>
                <a:bodyPr wrap="none" lIns="0" tIns="0" rIns="0" bIns="0" rtlCol="0">
                  <a:spAutoFit/>
                </a:bodyPr>
                <a:lstStyle/>
                <a:p>
                  <a:pPr algn="l"/>
                  <a:endParaRPr lang="en-US" sz="1500" b="1" dirty="0">
                    <a:solidFill>
                      <a:schemeClr val="accent4"/>
                    </a:solidFill>
                  </a:endParaRPr>
                </a:p>
              </p:txBody>
            </p:sp>
            <p:sp>
              <p:nvSpPr>
                <p:cNvPr id="67" name="Rectangle: Rounded Corners 66">
                  <a:extLst>
                    <a:ext uri="{FF2B5EF4-FFF2-40B4-BE49-F238E27FC236}">
                      <a16:creationId xmlns:a16="http://schemas.microsoft.com/office/drawing/2014/main" id="{69982BBE-8C72-4C35-BE32-AF2B4282A6EF}"/>
                    </a:ext>
                  </a:extLst>
                </p:cNvPr>
                <p:cNvSpPr/>
                <p:nvPr/>
              </p:nvSpPr>
              <p:spPr bwMode="auto">
                <a:xfrm>
                  <a:off x="5922764" y="1789044"/>
                  <a:ext cx="1897594" cy="1191134"/>
                </a:xfrm>
                <a:prstGeom prst="roundRect">
                  <a:avLst/>
                </a:prstGeom>
                <a:noFill/>
                <a:ln w="381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77" name="TextBox 76">
                  <a:extLst>
                    <a:ext uri="{FF2B5EF4-FFF2-40B4-BE49-F238E27FC236}">
                      <a16:creationId xmlns:a16="http://schemas.microsoft.com/office/drawing/2014/main" id="{8EA651B1-57C6-4932-9FA6-87DB7711C4C1}"/>
                    </a:ext>
                  </a:extLst>
                </p:cNvPr>
                <p:cNvSpPr txBox="1"/>
                <p:nvPr/>
              </p:nvSpPr>
              <p:spPr>
                <a:xfrm>
                  <a:off x="6402727" y="1552960"/>
                  <a:ext cx="1154163" cy="215444"/>
                </a:xfrm>
                <a:prstGeom prst="rect">
                  <a:avLst/>
                </a:prstGeom>
                <a:noFill/>
              </p:spPr>
              <p:txBody>
                <a:bodyPr wrap="none" lIns="0" tIns="0" rIns="0" bIns="0" rtlCol="0">
                  <a:spAutoFit/>
                </a:bodyPr>
                <a:lstStyle/>
                <a:p>
                  <a:pPr algn="l"/>
                  <a:r>
                    <a:rPr lang="en-US" sz="1050" b="1" dirty="0">
                      <a:solidFill>
                        <a:schemeClr val="accent4"/>
                      </a:solidFill>
                    </a:rPr>
                    <a:t>Sync Group</a:t>
                  </a:r>
                </a:p>
              </p:txBody>
            </p:sp>
          </p:grpSp>
          <p:grpSp>
            <p:nvGrpSpPr>
              <p:cNvPr id="85" name="Group 84">
                <a:extLst>
                  <a:ext uri="{FF2B5EF4-FFF2-40B4-BE49-F238E27FC236}">
                    <a16:creationId xmlns:a16="http://schemas.microsoft.com/office/drawing/2014/main" id="{15152D53-E254-4E7F-B2BA-18D7A181AD89}"/>
                  </a:ext>
                </a:extLst>
              </p:cNvPr>
              <p:cNvGrpSpPr/>
              <p:nvPr/>
            </p:nvGrpSpPr>
            <p:grpSpPr>
              <a:xfrm>
                <a:off x="6816111" y="1683438"/>
                <a:ext cx="511428" cy="505504"/>
                <a:chOff x="602415" y="1379032"/>
                <a:chExt cx="724041" cy="727854"/>
              </a:xfrm>
            </p:grpSpPr>
            <p:sp>
              <p:nvSpPr>
                <p:cNvPr id="86" name="Oval 85">
                  <a:extLst>
                    <a:ext uri="{FF2B5EF4-FFF2-40B4-BE49-F238E27FC236}">
                      <a16:creationId xmlns:a16="http://schemas.microsoft.com/office/drawing/2014/main" id="{A6564247-950E-4DFD-AF9E-7AD35C106749}"/>
                    </a:ext>
                  </a:extLst>
                </p:cNvPr>
                <p:cNvSpPr/>
                <p:nvPr/>
              </p:nvSpPr>
              <p:spPr bwMode="auto">
                <a:xfrm>
                  <a:off x="602415" y="1379032"/>
                  <a:ext cx="724041" cy="727854"/>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fontAlgn="base">
                    <a:spcBef>
                      <a:spcPct val="0"/>
                    </a:spcBef>
                    <a:spcAft>
                      <a:spcPct val="0"/>
                    </a:spcAft>
                  </a:pPr>
                  <a:endParaRPr lang="en-US" sz="1200" dirty="0">
                    <a:gradFill>
                      <a:gsLst>
                        <a:gs pos="40075">
                          <a:srgbClr val="FFFFFF"/>
                        </a:gs>
                        <a:gs pos="30000">
                          <a:srgbClr val="FFFFFF"/>
                        </a:gs>
                      </a:gsLst>
                      <a:lin ang="5400000" scaled="0"/>
                    </a:gradFill>
                  </a:endParaRPr>
                </a:p>
              </p:txBody>
            </p:sp>
            <p:sp>
              <p:nvSpPr>
                <p:cNvPr id="87" name="arrow_11" title="Icon of a circle made of two curved arrows">
                  <a:extLst>
                    <a:ext uri="{FF2B5EF4-FFF2-40B4-BE49-F238E27FC236}">
                      <a16:creationId xmlns:a16="http://schemas.microsoft.com/office/drawing/2014/main" id="{4F070C08-B0A9-4D45-BDF6-AAEA2B450562}"/>
                    </a:ext>
                  </a:extLst>
                </p:cNvPr>
                <p:cNvSpPr>
                  <a:spLocks noChangeAspect="1" noEditPoints="1"/>
                </p:cNvSpPr>
                <p:nvPr/>
              </p:nvSpPr>
              <p:spPr bwMode="auto">
                <a:xfrm>
                  <a:off x="820889" y="1589516"/>
                  <a:ext cx="287093" cy="29991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bg1"/>
                  </a:solidFill>
                  <a:prstDash val="solid"/>
                  <a:miter lim="800000"/>
                  <a:headEnd/>
                  <a:tailEnd/>
                </a:ln>
                <a:extLst/>
              </p:spPr>
              <p:txBody>
                <a:bodyPr vert="horz" wrap="square" lIns="68580" tIns="34290" rIns="68580" bIns="34290" numCol="1" anchor="t" anchorCtr="0" compatLnSpc="1">
                  <a:prstTxWarp prst="textNoShape">
                    <a:avLst/>
                  </a:prstTxWarp>
                </a:bodyPr>
                <a:lstStyle/>
                <a:p>
                  <a:pPr algn="ctr" defTabSz="685800" fontAlgn="base">
                    <a:defRPr/>
                  </a:pPr>
                  <a:endParaRPr lang="en-US" sz="675" kern="0" dirty="0">
                    <a:gradFill>
                      <a:gsLst>
                        <a:gs pos="0">
                          <a:srgbClr val="505050"/>
                        </a:gs>
                        <a:gs pos="100000">
                          <a:srgbClr val="505050"/>
                        </a:gs>
                      </a:gsLst>
                      <a:lin ang="5400000" scaled="1"/>
                    </a:gradFill>
                  </a:endParaRPr>
                </a:p>
              </p:txBody>
            </p:sp>
          </p:grpSp>
        </p:grpSp>
        <p:sp>
          <p:nvSpPr>
            <p:cNvPr id="3" name="TextBox 2">
              <a:extLst>
                <a:ext uri="{FF2B5EF4-FFF2-40B4-BE49-F238E27FC236}">
                  <a16:creationId xmlns:a16="http://schemas.microsoft.com/office/drawing/2014/main" id="{1FAE571A-295D-4DE9-A172-0F468D91E1BC}"/>
                </a:ext>
              </a:extLst>
            </p:cNvPr>
            <p:cNvSpPr txBox="1"/>
            <p:nvPr/>
          </p:nvSpPr>
          <p:spPr>
            <a:xfrm>
              <a:off x="5406101" y="2758095"/>
              <a:ext cx="1199046" cy="169277"/>
            </a:xfrm>
            <a:prstGeom prst="rect">
              <a:avLst/>
            </a:prstGeom>
            <a:noFill/>
          </p:spPr>
          <p:txBody>
            <a:bodyPr wrap="none" lIns="0" tIns="0" rIns="0" bIns="0" rtlCol="0">
              <a:spAutoFit/>
            </a:bodyPr>
            <a:lstStyle/>
            <a:p>
              <a:pPr algn="l"/>
              <a:r>
                <a:rPr lang="en-US" sz="825" b="1" dirty="0">
                  <a:solidFill>
                    <a:schemeClr val="accent4"/>
                  </a:solidFill>
                </a:rPr>
                <a:t>Cloud Endpoint</a:t>
              </a:r>
            </a:p>
          </p:txBody>
        </p:sp>
      </p:grpSp>
    </p:spTree>
    <p:extLst>
      <p:ext uri="{BB962C8B-B14F-4D97-AF65-F5344CB8AC3E}">
        <p14:creationId xmlns:p14="http://schemas.microsoft.com/office/powerpoint/2010/main" val="2861063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09F2-FEF4-4071-A78A-DB62C7AED2AC}"/>
              </a:ext>
            </a:extLst>
          </p:cNvPr>
          <p:cNvSpPr>
            <a:spLocks noGrp="1"/>
          </p:cNvSpPr>
          <p:nvPr>
            <p:ph type="title"/>
          </p:nvPr>
        </p:nvSpPr>
        <p:spPr>
          <a:xfrm>
            <a:off x="3347864" y="1651683"/>
            <a:ext cx="8229600" cy="914400"/>
          </a:xfrm>
        </p:spPr>
        <p:txBody>
          <a:bodyPr/>
          <a:lstStyle/>
          <a:p>
            <a:r>
              <a:rPr lang="nb-NO" dirty="0"/>
              <a:t>Demo</a:t>
            </a:r>
          </a:p>
        </p:txBody>
      </p:sp>
      <p:sp>
        <p:nvSpPr>
          <p:cNvPr id="3" name="Text Placeholder 2">
            <a:extLst>
              <a:ext uri="{FF2B5EF4-FFF2-40B4-BE49-F238E27FC236}">
                <a16:creationId xmlns:a16="http://schemas.microsoft.com/office/drawing/2014/main" id="{DEF13781-02C4-45F0-BEE4-B785122486AA}"/>
              </a:ext>
            </a:extLst>
          </p:cNvPr>
          <p:cNvSpPr>
            <a:spLocks noGrp="1"/>
          </p:cNvSpPr>
          <p:nvPr>
            <p:ph type="body" sz="quarter" idx="10"/>
          </p:nvPr>
        </p:nvSpPr>
        <p:spPr>
          <a:xfrm>
            <a:off x="1403648" y="2766138"/>
            <a:ext cx="7416824" cy="1692771"/>
          </a:xfrm>
        </p:spPr>
        <p:txBody>
          <a:bodyPr/>
          <a:lstStyle/>
          <a:p>
            <a:r>
              <a:rPr lang="nb-NO" dirty="0"/>
              <a:t>Getting started - </a:t>
            </a:r>
            <a:r>
              <a:rPr lang="en-US" dirty="0"/>
              <a:t>Install and configure Azure File Sync</a:t>
            </a:r>
          </a:p>
          <a:p>
            <a:endParaRPr lang="nb-NO" dirty="0"/>
          </a:p>
        </p:txBody>
      </p:sp>
    </p:spTree>
    <p:extLst>
      <p:ext uri="{BB962C8B-B14F-4D97-AF65-F5344CB8AC3E}">
        <p14:creationId xmlns:p14="http://schemas.microsoft.com/office/powerpoint/2010/main" val="3041567895"/>
      </p:ext>
    </p:extLst>
  </p:cSld>
  <p:clrMapOvr>
    <a:masterClrMapping/>
  </p:clrMapOvr>
  <p:transition>
    <p:fade/>
  </p:transition>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6B10D3DC-79BB-41E0-87BB-BE6A83771BAF}" vid="{4B527ED0-5366-44B3-B1C1-D0D1A74DA92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2E3683E4EEBD4DB70A707115777C23" ma:contentTypeVersion="6" ma:contentTypeDescription="Create a new document." ma:contentTypeScope="" ma:versionID="d4f02190e8a7a461ef0b1e91bc5bb4f3">
  <xsd:schema xmlns:xsd="http://www.w3.org/2001/XMLSchema" xmlns:xs="http://www.w3.org/2001/XMLSchema" xmlns:p="http://schemas.microsoft.com/office/2006/metadata/properties" xmlns:ns2="7d1acd87-1e3d-4a83-a83e-17ca29b9c4be" xmlns:ns3="f912454f-debc-4c21-b98b-fc83e328c6c8" targetNamespace="http://schemas.microsoft.com/office/2006/metadata/properties" ma:root="true" ma:fieldsID="6a2ea85282adc4ca35bc9d8a33984994" ns2:_="" ns3:_="">
    <xsd:import namespace="7d1acd87-1e3d-4a83-a83e-17ca29b9c4be"/>
    <xsd:import namespace="f912454f-debc-4c21-b98b-fc83e328c6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d1acd87-1e3d-4a83-a83e-17ca29b9c4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912454f-debc-4c21-b98b-fc83e328c6c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9D5C0D-B6C2-491A-89DD-0FE8BC30DB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d1acd87-1e3d-4a83-a83e-17ca29b9c4be"/>
    <ds:schemaRef ds:uri="f912454f-debc-4c21-b98b-fc83e328c6c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397C033-6524-4F85-AD63-51A5DB620978}">
  <ds:schemaRefs>
    <ds:schemaRef ds:uri="http://www.w3.org/XML/1998/namespace"/>
    <ds:schemaRef ds:uri="http://purl.org/dc/dcmitype/"/>
    <ds:schemaRef ds:uri="http://purl.org/dc/elements/1.1/"/>
    <ds:schemaRef ds:uri="http://schemas.openxmlformats.org/package/2006/metadata/core-properties"/>
    <ds:schemaRef ds:uri="f912454f-debc-4c21-b98b-fc83e328c6c8"/>
    <ds:schemaRef ds:uri="http://schemas.microsoft.com/office/2006/metadata/properties"/>
    <ds:schemaRef ds:uri="http://schemas.microsoft.com/office/2006/documentManagement/types"/>
    <ds:schemaRef ds:uri="http://schemas.microsoft.com/office/infopath/2007/PartnerControls"/>
    <ds:schemaRef ds:uri="7d1acd87-1e3d-4a83-a83e-17ca29b9c4be"/>
    <ds:schemaRef ds:uri="http://purl.org/dc/terms/"/>
  </ds:schemaRefs>
</ds:datastoreItem>
</file>

<file path=customXml/itemProps3.xml><?xml version="1.0" encoding="utf-8"?>
<ds:datastoreItem xmlns:ds="http://schemas.openxmlformats.org/officeDocument/2006/customXml" ds:itemID="{C27147CC-B5D4-4F25-A41A-0E0686D659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PPT-mal_NIC.potx</Template>
  <TotalTime>2617</TotalTime>
  <Words>2251</Words>
  <Application>Microsoft Office PowerPoint</Application>
  <PresentationFormat>On-screen Show (16:9)</PresentationFormat>
  <Paragraphs>390</Paragraphs>
  <Slides>37</Slides>
  <Notes>33</Notes>
  <HiddenSlides>1</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37</vt:i4>
      </vt:variant>
    </vt:vector>
  </HeadingPairs>
  <TitlesOfParts>
    <vt:vector size="56" baseType="lpstr">
      <vt:lpstr>MS PGothic</vt:lpstr>
      <vt:lpstr>Arial</vt:lpstr>
      <vt:lpstr>Calibri</vt:lpstr>
      <vt:lpstr>Consolas</vt:lpstr>
      <vt:lpstr>Courier New</vt:lpstr>
      <vt:lpstr>Museo Sans 100</vt:lpstr>
      <vt:lpstr>Museo Sans 300</vt:lpstr>
      <vt:lpstr>Segoe UI</vt:lpstr>
      <vt:lpstr>Segoe UI Black</vt:lpstr>
      <vt:lpstr>Segoe UI Light</vt:lpstr>
      <vt:lpstr>Segoe UI Semibold</vt:lpstr>
      <vt:lpstr>Segoe UI Semilight</vt:lpstr>
      <vt:lpstr>Verdana</vt:lpstr>
      <vt:lpstr>Wingdings</vt:lpstr>
      <vt:lpstr>PPT-mal_NIC</vt:lpstr>
      <vt:lpstr>1_PPT-mal_NIC</vt:lpstr>
      <vt:lpstr>5-50109_Microsoft_Light_Template</vt:lpstr>
      <vt:lpstr>1_5-50109_Microsoft_Light_Template</vt:lpstr>
      <vt:lpstr>5-50203_Microsoft_Ignite_Template</vt:lpstr>
      <vt:lpstr>PowerPoint Presentation</vt:lpstr>
      <vt:lpstr>Cloudify your Windows File Server</vt:lpstr>
      <vt:lpstr>Agenda</vt:lpstr>
      <vt:lpstr>Why move your on premises file servers to the cloud?</vt:lpstr>
      <vt:lpstr>Advantages of Azure File Sync</vt:lpstr>
      <vt:lpstr>Deploying Azure File Sync</vt:lpstr>
      <vt:lpstr>Step 1 - Create Azure Storage Account and file share</vt:lpstr>
      <vt:lpstr>Step 2 – Create Sync Group and connect it to Azure File Share</vt:lpstr>
      <vt:lpstr>Demo</vt:lpstr>
      <vt:lpstr>Get Started With Azure File Sync - summary</vt:lpstr>
      <vt:lpstr>Tip: Evaluation tool</vt:lpstr>
      <vt:lpstr>Azure File Sync – automated provisioning</vt:lpstr>
      <vt:lpstr>Demo</vt:lpstr>
      <vt:lpstr>PowerPoint Presentation</vt:lpstr>
      <vt:lpstr>PowerPoint Presentation</vt:lpstr>
      <vt:lpstr>PowerPoint Presentation</vt:lpstr>
      <vt:lpstr>PowerPoint Presentation</vt:lpstr>
      <vt:lpstr>Demo</vt:lpstr>
      <vt:lpstr>PowerPoint Presentation</vt:lpstr>
      <vt:lpstr>PowerPoint Presentation</vt:lpstr>
      <vt:lpstr>Monitoring</vt:lpstr>
      <vt:lpstr>Azure File Sync - monitoring</vt:lpstr>
      <vt:lpstr>Demo</vt:lpstr>
      <vt:lpstr>Azure File Sync - monitoring</vt:lpstr>
      <vt:lpstr>Backup</vt:lpstr>
      <vt:lpstr>Demo</vt:lpstr>
      <vt:lpstr>PowerPoint Presentation</vt:lpstr>
      <vt:lpstr>Azure File Sync - Cost</vt:lpstr>
      <vt:lpstr>Head to head</vt:lpstr>
      <vt:lpstr>Tips and tricks</vt:lpstr>
      <vt:lpstr>Azure File Sync – lab environment</vt:lpstr>
      <vt:lpstr>PowerPoint Presentation</vt:lpstr>
      <vt:lpstr>Key takeaways</vt:lpstr>
      <vt:lpstr>Sessions from Ignite 2018</vt:lpstr>
      <vt:lpstr>Resources</vt:lpstr>
      <vt:lpstr>Contact info</vt:lpstr>
      <vt:lpstr>Backup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Jan Egil Ring</cp:lastModifiedBy>
  <cp:revision>108</cp:revision>
  <dcterms:created xsi:type="dcterms:W3CDTF">2012-11-21T10:27:26Z</dcterms:created>
  <dcterms:modified xsi:type="dcterms:W3CDTF">2019-02-07T19:24:35Z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0x010100782E3683E4EEBD4DB70A707115777C23</vt:lpwstr>
  </property>
</Properties>
</file>